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F255C8-4BB3-450A-9188-EA5C605473D5}">
  <a:tblStyle styleId="{47F255C8-4BB3-450A-9188-EA5C605473D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32b98a53be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32b98a53be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32d6b9ab6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32d6b9ab6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32b98a53be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32b98a53be_1_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32b98a53be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TRANSFORMATIONS TO DATA</a:t>
            </a:r>
            <a:endParaRPr/>
          </a:p>
          <a:p>
            <a:pPr indent="-298450" lvl="0" marL="457200" rtl="0" algn="l">
              <a:spcBef>
                <a:spcPts val="0"/>
              </a:spcBef>
              <a:spcAft>
                <a:spcPts val="0"/>
              </a:spcAft>
              <a:buSzPts val="1100"/>
              <a:buChar char="-"/>
            </a:pPr>
            <a:r>
              <a:rPr lang="en"/>
              <a:t>Based on our observations (which let to out relational diagram), there were many-to-many relationships among producer-anime, licensor-anime, studio-anime and genre-anime. As such, these were split into their own tables and multiple column </a:t>
            </a:r>
            <a:r>
              <a:rPr lang="en"/>
              <a:t>foreign</a:t>
            </a:r>
            <a:r>
              <a:rPr lang="en"/>
              <a:t> keys were used to relate the licensors, producers, studios and genres to the anime.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FILTERING</a:t>
            </a:r>
            <a:endParaRPr/>
          </a:p>
          <a:p>
            <a:pPr indent="-298450" lvl="0" marL="457200" rtl="0" algn="l">
              <a:spcBef>
                <a:spcPts val="0"/>
              </a:spcBef>
              <a:spcAft>
                <a:spcPts val="0"/>
              </a:spcAft>
              <a:buSzPts val="1100"/>
              <a:buChar char="-"/>
            </a:pPr>
            <a:r>
              <a:rPr lang="en"/>
              <a:t>Removed null entities from the gender, birth date and location columns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CLEANING</a:t>
            </a:r>
            <a:endParaRPr/>
          </a:p>
          <a:p>
            <a:pPr indent="-298450" lvl="0" marL="457200" rtl="0" algn="l">
              <a:spcBef>
                <a:spcPts val="0"/>
              </a:spcBef>
              <a:spcAft>
                <a:spcPts val="0"/>
              </a:spcAft>
              <a:buSzPts val="1100"/>
              <a:buChar char="-"/>
            </a:pPr>
            <a:r>
              <a:rPr lang="en"/>
              <a:t>Truncated all users who have watched more episodes of an anime then actually exists for that anime. Example of incorrect data </a:t>
            </a:r>
            <a:endParaRPr/>
          </a:p>
          <a:p>
            <a:pPr indent="-298450" lvl="0" marL="457200" rtl="0" algn="l">
              <a:spcBef>
                <a:spcPts val="0"/>
              </a:spcBef>
              <a:spcAft>
                <a:spcPts val="0"/>
              </a:spcAft>
              <a:buSzPts val="1100"/>
              <a:buChar char="-"/>
            </a:pPr>
            <a:r>
              <a:rPr lang="en">
                <a:solidFill>
                  <a:schemeClr val="dk1"/>
                </a:solidFill>
              </a:rPr>
              <a:t>Truncated users that were too young or too old. Casted as date type first. Example of invalid data.</a:t>
            </a:r>
            <a:endParaRPr/>
          </a:p>
          <a:p>
            <a:pPr indent="-298450" lvl="0" marL="457200" rtl="0" algn="l">
              <a:spcBef>
                <a:spcPts val="0"/>
              </a:spcBef>
              <a:spcAft>
                <a:spcPts val="0"/>
              </a:spcAft>
              <a:buSzPts val="1100"/>
              <a:buChar char="-"/>
            </a:pPr>
            <a:r>
              <a:rPr lang="en"/>
              <a:t>Users can </a:t>
            </a:r>
            <a:r>
              <a:rPr lang="en"/>
              <a:t>input</a:t>
            </a:r>
            <a:r>
              <a:rPr lang="en"/>
              <a:t> their location (leading to some wild descriptions). One way to clean was to constrain entries to be letters only. Example of invalid data</a:t>
            </a:r>
            <a:endParaRPr/>
          </a:p>
          <a:p>
            <a:pPr indent="-298450" lvl="0" marL="457200" rtl="0" algn="l">
              <a:spcBef>
                <a:spcPts val="0"/>
              </a:spcBef>
              <a:spcAft>
                <a:spcPts val="0"/>
              </a:spcAft>
              <a:buSzPts val="1100"/>
              <a:buChar char="-"/>
            </a:pPr>
            <a:r>
              <a:rPr lang="en"/>
              <a:t>Truncated users who reportedly spent more days watching anime than possible for the average human lifespan (limit sent to 50 </a:t>
            </a:r>
            <a:r>
              <a:rPr lang="en"/>
              <a:t>years</a:t>
            </a:r>
            <a:r>
              <a:rPr lang="en"/>
              <a:t>). Example of incorrect data</a:t>
            </a:r>
            <a:endParaRPr/>
          </a:p>
          <a:p>
            <a:pPr indent="-298450" lvl="0" marL="457200" rtl="0" algn="l">
              <a:spcBef>
                <a:spcPts val="0"/>
              </a:spcBef>
              <a:spcAft>
                <a:spcPts val="0"/>
              </a:spcAft>
              <a:buSzPts val="1100"/>
              <a:buChar char="-"/>
            </a:pPr>
            <a:r>
              <a:rPr lang="en"/>
              <a:t>Added primary keys to the user and anime table to prevent having empty rows</a:t>
            </a:r>
            <a:endParaRPr/>
          </a:p>
          <a:p>
            <a:pPr indent="-298450" lvl="0" marL="457200" rtl="0" algn="l">
              <a:spcBef>
                <a:spcPts val="0"/>
              </a:spcBef>
              <a:spcAft>
                <a:spcPts val="0"/>
              </a:spcAft>
              <a:buSzPts val="1100"/>
              <a:buChar char="-"/>
            </a:pPr>
            <a:r>
              <a:rPr lang="en"/>
              <a:t>Added functional dependencies in all relation tables to prevent having duplicate rows</a:t>
            </a:r>
            <a:endParaRPr/>
          </a:p>
          <a:p>
            <a:pPr indent="-298450" lvl="0" marL="457200" rtl="0" algn="l">
              <a:spcBef>
                <a:spcPts val="0"/>
              </a:spcBef>
              <a:spcAft>
                <a:spcPts val="0"/>
              </a:spcAft>
              <a:buSzPts val="1100"/>
              <a:buChar char="-"/>
            </a:pPr>
            <a:r>
              <a:rPr lang="en"/>
              <a:t>Empty columns: access rank and related as (deleted these rows)</a:t>
            </a:r>
            <a:endParaRPr/>
          </a:p>
          <a:p>
            <a:pPr indent="-298450" lvl="0" marL="457200" rtl="0" algn="l">
              <a:spcBef>
                <a:spcPts val="0"/>
              </a:spcBef>
              <a:spcAft>
                <a:spcPts val="0"/>
              </a:spcAft>
              <a:buSzPts val="1100"/>
              <a:buChar char="-"/>
            </a:pPr>
            <a:r>
              <a:rPr lang="en"/>
              <a:t>Truncated anime that had 0 episodes (invalid data)</a:t>
            </a:r>
            <a:endParaRPr/>
          </a:p>
          <a:p>
            <a:pPr indent="-298450" lvl="0" marL="457200" rtl="0" algn="l">
              <a:spcBef>
                <a:spcPts val="0"/>
              </a:spcBef>
              <a:spcAft>
                <a:spcPts val="0"/>
              </a:spcAft>
              <a:buSzPts val="1100"/>
              <a:buChar char="-"/>
            </a:pPr>
            <a:r>
              <a:rPr lang="en"/>
              <a:t>Truncated users who watched less than 1 episode (invalid data)</a:t>
            </a:r>
            <a:endParaRPr/>
          </a:p>
        </p:txBody>
      </p:sp>
      <p:sp>
        <p:nvSpPr>
          <p:cNvPr id="206" name="Google Shape;206;g232b98a53be_1_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32d6b9ab6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32d6b9ab6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32b98a53be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Gives us the average rating across all animes produced by top 20 studios -</a:t>
            </a:r>
            <a:endParaRPr/>
          </a:p>
          <a:p>
            <a:pPr indent="0" lvl="0" marL="0" rtl="0" algn="l">
              <a:spcBef>
                <a:spcPts val="0"/>
              </a:spcBef>
              <a:spcAft>
                <a:spcPts val="0"/>
              </a:spcAft>
              <a:buNone/>
            </a:pPr>
            <a:r>
              <a:rPr lang="en"/>
              <a:t>Query :</a:t>
            </a:r>
            <a:endParaRPr/>
          </a:p>
          <a:p>
            <a:pPr indent="0" lvl="0" marL="0" rtl="0" algn="l">
              <a:spcBef>
                <a:spcPts val="0"/>
              </a:spcBef>
              <a:spcAft>
                <a:spcPts val="0"/>
              </a:spcAft>
              <a:buNone/>
            </a:pPr>
            <a:r>
              <a:rPr lang="en" sz="1000">
                <a:solidFill>
                  <a:srgbClr val="FF7B72"/>
                </a:solidFill>
                <a:highlight>
                  <a:srgbClr val="0D1117"/>
                </a:highlight>
                <a:latin typeface="Courier New"/>
                <a:ea typeface="Courier New"/>
                <a:cs typeface="Courier New"/>
                <a:sym typeface="Courier New"/>
              </a:rPr>
              <a:t>select </a:t>
            </a:r>
            <a:r>
              <a:rPr lang="en" sz="1000">
                <a:solidFill>
                  <a:srgbClr val="C9D1D9"/>
                </a:solidFill>
                <a:highlight>
                  <a:srgbClr val="0D1117"/>
                </a:highlight>
                <a:latin typeface="Courier New"/>
                <a:ea typeface="Courier New"/>
                <a:cs typeface="Courier New"/>
                <a:sym typeface="Courier New"/>
              </a:rPr>
              <a:t>studio.studio , </a:t>
            </a:r>
            <a:r>
              <a:rPr lang="en" sz="1000">
                <a:solidFill>
                  <a:srgbClr val="79B8FF"/>
                </a:solidFill>
                <a:highlight>
                  <a:srgbClr val="0D1117"/>
                </a:highlight>
                <a:latin typeface="Courier New"/>
                <a:ea typeface="Courier New"/>
                <a:cs typeface="Courier New"/>
                <a:sym typeface="Courier New"/>
              </a:rPr>
              <a:t>avg</a:t>
            </a:r>
            <a:r>
              <a:rPr lang="en" sz="1000">
                <a:solidFill>
                  <a:srgbClr val="C9D1D9"/>
                </a:solidFill>
                <a:highlight>
                  <a:srgbClr val="0D1117"/>
                </a:highlight>
                <a:latin typeface="Courier New"/>
                <a:ea typeface="Courier New"/>
                <a:cs typeface="Courier New"/>
                <a:sym typeface="Courier New"/>
              </a:rPr>
              <a:t>(a.score) </a:t>
            </a:r>
            <a:r>
              <a:rPr lang="en" sz="1000">
                <a:solidFill>
                  <a:srgbClr val="FF7B72"/>
                </a:solidFill>
                <a:highlight>
                  <a:srgbClr val="0D1117"/>
                </a:highlight>
                <a:latin typeface="Courier New"/>
                <a:ea typeface="Courier New"/>
                <a:cs typeface="Courier New"/>
                <a:sym typeface="Courier New"/>
              </a:rPr>
              <a:t>as </a:t>
            </a:r>
            <a:r>
              <a:rPr lang="en" sz="1000">
                <a:solidFill>
                  <a:srgbClr val="C9D1D9"/>
                </a:solidFill>
                <a:highlight>
                  <a:srgbClr val="0D1117"/>
                </a:highlight>
                <a:latin typeface="Courier New"/>
                <a:ea typeface="Courier New"/>
                <a:cs typeface="Courier New"/>
                <a:sym typeface="Courier New"/>
              </a:rPr>
              <a:t>average_rating</a:t>
            </a:r>
            <a:endParaRPr sz="1000">
              <a:solidFill>
                <a:srgbClr val="C9D1D9"/>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FF7B72"/>
                </a:solidFill>
                <a:highlight>
                  <a:srgbClr val="0D1117"/>
                </a:highlight>
                <a:latin typeface="Courier New"/>
                <a:ea typeface="Courier New"/>
                <a:cs typeface="Courier New"/>
                <a:sym typeface="Courier New"/>
              </a:rPr>
              <a:t>from </a:t>
            </a:r>
            <a:r>
              <a:rPr lang="en" sz="1000">
                <a:solidFill>
                  <a:srgbClr val="C9D1D9"/>
                </a:solidFill>
                <a:highlight>
                  <a:srgbClr val="0D1117"/>
                </a:highlight>
                <a:latin typeface="Courier New"/>
                <a:ea typeface="Courier New"/>
                <a:cs typeface="Courier New"/>
                <a:sym typeface="Courier New"/>
              </a:rPr>
              <a:t>studio</a:t>
            </a:r>
            <a:endParaRPr sz="1000">
              <a:solidFill>
                <a:srgbClr val="C9D1D9"/>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9D1D9"/>
                </a:solidFill>
                <a:highlight>
                  <a:srgbClr val="0D1117"/>
                </a:highlight>
                <a:latin typeface="Courier New"/>
                <a:ea typeface="Courier New"/>
                <a:cs typeface="Courier New"/>
                <a:sym typeface="Courier New"/>
              </a:rPr>
              <a:t>   </a:t>
            </a:r>
            <a:r>
              <a:rPr lang="en" sz="1000">
                <a:solidFill>
                  <a:srgbClr val="FF7B72"/>
                </a:solidFill>
                <a:highlight>
                  <a:srgbClr val="0D1117"/>
                </a:highlight>
                <a:latin typeface="Courier New"/>
                <a:ea typeface="Courier New"/>
                <a:cs typeface="Courier New"/>
                <a:sym typeface="Courier New"/>
              </a:rPr>
              <a:t>inner join </a:t>
            </a:r>
            <a:r>
              <a:rPr lang="en" sz="1000">
                <a:solidFill>
                  <a:srgbClr val="C9D1D9"/>
                </a:solidFill>
                <a:highlight>
                  <a:srgbClr val="0D1117"/>
                </a:highlight>
                <a:latin typeface="Courier New"/>
                <a:ea typeface="Courier New"/>
                <a:cs typeface="Courier New"/>
                <a:sym typeface="Courier New"/>
              </a:rPr>
              <a:t>created_by cb </a:t>
            </a:r>
            <a:r>
              <a:rPr lang="en" sz="1000">
                <a:solidFill>
                  <a:srgbClr val="FF7B72"/>
                </a:solidFill>
                <a:highlight>
                  <a:srgbClr val="0D1117"/>
                </a:highlight>
                <a:latin typeface="Courier New"/>
                <a:ea typeface="Courier New"/>
                <a:cs typeface="Courier New"/>
                <a:sym typeface="Courier New"/>
              </a:rPr>
              <a:t>on </a:t>
            </a:r>
            <a:r>
              <a:rPr lang="en" sz="1000">
                <a:solidFill>
                  <a:srgbClr val="C9D1D9"/>
                </a:solidFill>
                <a:highlight>
                  <a:srgbClr val="0D1117"/>
                </a:highlight>
                <a:latin typeface="Courier New"/>
                <a:ea typeface="Courier New"/>
                <a:cs typeface="Courier New"/>
                <a:sym typeface="Courier New"/>
              </a:rPr>
              <a:t>studio.studio_id = cb.studio_id</a:t>
            </a:r>
            <a:endParaRPr sz="1000">
              <a:solidFill>
                <a:srgbClr val="C9D1D9"/>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C9D1D9"/>
                </a:solidFill>
                <a:highlight>
                  <a:srgbClr val="0D1117"/>
                </a:highlight>
                <a:latin typeface="Courier New"/>
                <a:ea typeface="Courier New"/>
                <a:cs typeface="Courier New"/>
                <a:sym typeface="Courier New"/>
              </a:rPr>
              <a:t>   </a:t>
            </a:r>
            <a:r>
              <a:rPr lang="en" sz="1000">
                <a:solidFill>
                  <a:srgbClr val="FF7B72"/>
                </a:solidFill>
                <a:highlight>
                  <a:srgbClr val="0D1117"/>
                </a:highlight>
                <a:latin typeface="Courier New"/>
                <a:ea typeface="Courier New"/>
                <a:cs typeface="Courier New"/>
                <a:sym typeface="Courier New"/>
              </a:rPr>
              <a:t>inner join </a:t>
            </a:r>
            <a:r>
              <a:rPr lang="en" sz="1000">
                <a:solidFill>
                  <a:srgbClr val="C9D1D9"/>
                </a:solidFill>
                <a:highlight>
                  <a:srgbClr val="0D1117"/>
                </a:highlight>
                <a:latin typeface="Courier New"/>
                <a:ea typeface="Courier New"/>
                <a:cs typeface="Courier New"/>
                <a:sym typeface="Courier New"/>
              </a:rPr>
              <a:t>anime a </a:t>
            </a:r>
            <a:r>
              <a:rPr lang="en" sz="1000">
                <a:solidFill>
                  <a:srgbClr val="FF7B72"/>
                </a:solidFill>
                <a:highlight>
                  <a:srgbClr val="0D1117"/>
                </a:highlight>
                <a:latin typeface="Courier New"/>
                <a:ea typeface="Courier New"/>
                <a:cs typeface="Courier New"/>
                <a:sym typeface="Courier New"/>
              </a:rPr>
              <a:t>on </a:t>
            </a:r>
            <a:r>
              <a:rPr lang="en" sz="1000">
                <a:solidFill>
                  <a:srgbClr val="C9D1D9"/>
                </a:solidFill>
                <a:highlight>
                  <a:srgbClr val="0D1117"/>
                </a:highlight>
                <a:latin typeface="Courier New"/>
                <a:ea typeface="Courier New"/>
                <a:cs typeface="Courier New"/>
                <a:sym typeface="Courier New"/>
              </a:rPr>
              <a:t>cb.anime_id = a.anime_id</a:t>
            </a:r>
            <a:endParaRPr sz="1000">
              <a:solidFill>
                <a:srgbClr val="C9D1D9"/>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rPr lang="en" sz="1000">
                <a:solidFill>
                  <a:srgbClr val="FF7B72"/>
                </a:solidFill>
                <a:highlight>
                  <a:srgbClr val="0D1117"/>
                </a:highlight>
                <a:latin typeface="Courier New"/>
                <a:ea typeface="Courier New"/>
                <a:cs typeface="Courier New"/>
                <a:sym typeface="Courier New"/>
              </a:rPr>
              <a:t>group by </a:t>
            </a:r>
            <a:r>
              <a:rPr lang="en" sz="1000">
                <a:solidFill>
                  <a:srgbClr val="C9D1D9"/>
                </a:solidFill>
                <a:highlight>
                  <a:srgbClr val="0D1117"/>
                </a:highlight>
                <a:latin typeface="Courier New"/>
                <a:ea typeface="Courier New"/>
                <a:cs typeface="Courier New"/>
                <a:sym typeface="Courier New"/>
              </a:rPr>
              <a:t>studio.studio </a:t>
            </a:r>
            <a:r>
              <a:rPr lang="en" sz="1000">
                <a:solidFill>
                  <a:srgbClr val="FF7B72"/>
                </a:solidFill>
                <a:highlight>
                  <a:srgbClr val="0D1117"/>
                </a:highlight>
                <a:latin typeface="Courier New"/>
                <a:ea typeface="Courier New"/>
                <a:cs typeface="Courier New"/>
                <a:sym typeface="Courier New"/>
              </a:rPr>
              <a:t>order by </a:t>
            </a:r>
            <a:r>
              <a:rPr lang="en" sz="1000">
                <a:solidFill>
                  <a:srgbClr val="C9D1D9"/>
                </a:solidFill>
                <a:highlight>
                  <a:srgbClr val="0D1117"/>
                </a:highlight>
                <a:latin typeface="Courier New"/>
                <a:ea typeface="Courier New"/>
                <a:cs typeface="Courier New"/>
                <a:sym typeface="Courier New"/>
              </a:rPr>
              <a:t>average_rating </a:t>
            </a:r>
            <a:r>
              <a:rPr lang="en" sz="1000">
                <a:solidFill>
                  <a:srgbClr val="FF7B72"/>
                </a:solidFill>
                <a:highlight>
                  <a:srgbClr val="0D1117"/>
                </a:highlight>
                <a:latin typeface="Courier New"/>
                <a:ea typeface="Courier New"/>
                <a:cs typeface="Courier New"/>
                <a:sym typeface="Courier New"/>
              </a:rPr>
              <a:t>DESC limit </a:t>
            </a:r>
            <a:r>
              <a:rPr lang="en" sz="1000">
                <a:solidFill>
                  <a:srgbClr val="79B8FF"/>
                </a:solidFill>
                <a:highlight>
                  <a:srgbClr val="0D1117"/>
                </a:highlight>
                <a:latin typeface="Courier New"/>
                <a:ea typeface="Courier New"/>
                <a:cs typeface="Courier New"/>
                <a:sym typeface="Courier New"/>
              </a:rPr>
              <a:t>20</a:t>
            </a:r>
            <a:endParaRPr sz="1000">
              <a:solidFill>
                <a:srgbClr val="79B8FF"/>
              </a:solidFill>
              <a:highlight>
                <a:srgbClr val="0D111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solidFill>
                <a:srgbClr val="FF7B72"/>
              </a:solidFill>
              <a:highlight>
                <a:srgbClr val="0D111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solidFill>
                <a:srgbClr val="79B8FF"/>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220" name="Google Shape;220;g232b98a53be_1_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32b98a53be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noticeable, in general the anime industry is a booming one with a generally consistent increase in the number of animes premiering over years.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Query -</a:t>
            </a:r>
            <a:endParaRPr/>
          </a:p>
          <a:p>
            <a:pPr indent="0" lvl="0" marL="0" rtl="0" algn="l">
              <a:spcBef>
                <a:spcPts val="0"/>
              </a:spcBef>
              <a:spcAft>
                <a:spcPts val="0"/>
              </a:spcAft>
              <a:buClr>
                <a:schemeClr val="dk1"/>
              </a:buClr>
              <a:buSzPts val="1100"/>
              <a:buFont typeface="Arial"/>
              <a:buNone/>
            </a:pPr>
            <a:r>
              <a:rPr lang="en" sz="1000">
                <a:solidFill>
                  <a:srgbClr val="FF7B72"/>
                </a:solidFill>
                <a:highlight>
                  <a:srgbClr val="0D1117"/>
                </a:highlight>
                <a:latin typeface="Courier New"/>
                <a:ea typeface="Courier New"/>
                <a:cs typeface="Courier New"/>
                <a:sym typeface="Courier New"/>
              </a:rPr>
              <a:t>select </a:t>
            </a:r>
            <a:r>
              <a:rPr lang="en" sz="1000">
                <a:solidFill>
                  <a:srgbClr val="C9D1D9"/>
                </a:solidFill>
                <a:highlight>
                  <a:srgbClr val="0D1117"/>
                </a:highlight>
                <a:latin typeface="Courier New"/>
                <a:ea typeface="Courier New"/>
                <a:cs typeface="Courier New"/>
                <a:sym typeface="Courier New"/>
              </a:rPr>
              <a:t>(</a:t>
            </a:r>
            <a:r>
              <a:rPr lang="en" sz="1000">
                <a:solidFill>
                  <a:srgbClr val="79B8FF"/>
                </a:solidFill>
                <a:highlight>
                  <a:srgbClr val="0D1117"/>
                </a:highlight>
                <a:latin typeface="Courier New"/>
                <a:ea typeface="Courier New"/>
                <a:cs typeface="Courier New"/>
                <a:sym typeface="Courier New"/>
              </a:rPr>
              <a:t>string_to_array</a:t>
            </a:r>
            <a:r>
              <a:rPr lang="en" sz="1000">
                <a:solidFill>
                  <a:srgbClr val="C9D1D9"/>
                </a:solidFill>
                <a:highlight>
                  <a:srgbClr val="0D1117"/>
                </a:highlight>
                <a:latin typeface="Courier New"/>
                <a:ea typeface="Courier New"/>
                <a:cs typeface="Courier New"/>
                <a:sym typeface="Courier New"/>
              </a:rPr>
              <a:t>(premiered, </a:t>
            </a:r>
            <a:r>
              <a:rPr lang="en" sz="1000">
                <a:solidFill>
                  <a:srgbClr val="A5D6FF"/>
                </a:solidFill>
                <a:highlight>
                  <a:srgbClr val="0D1117"/>
                </a:highlight>
                <a:latin typeface="Courier New"/>
                <a:ea typeface="Courier New"/>
                <a:cs typeface="Courier New"/>
                <a:sym typeface="Courier New"/>
              </a:rPr>
              <a:t>' '</a:t>
            </a:r>
            <a:r>
              <a:rPr lang="en" sz="1000">
                <a:solidFill>
                  <a:srgbClr val="C9D1D9"/>
                </a:solidFill>
                <a:highlight>
                  <a:srgbClr val="0D1117"/>
                </a:highlight>
                <a:latin typeface="Courier New"/>
                <a:ea typeface="Courier New"/>
                <a:cs typeface="Courier New"/>
                <a:sym typeface="Courier New"/>
              </a:rPr>
              <a:t>))[</a:t>
            </a:r>
            <a:r>
              <a:rPr lang="en" sz="1000">
                <a:solidFill>
                  <a:srgbClr val="79B8FF"/>
                </a:solidFill>
                <a:highlight>
                  <a:srgbClr val="0D1117"/>
                </a:highlight>
                <a:latin typeface="Courier New"/>
                <a:ea typeface="Courier New"/>
                <a:cs typeface="Courier New"/>
                <a:sym typeface="Courier New"/>
              </a:rPr>
              <a:t>2</a:t>
            </a:r>
            <a:r>
              <a:rPr lang="en" sz="1000">
                <a:solidFill>
                  <a:srgbClr val="C9D1D9"/>
                </a:solidFill>
                <a:highlight>
                  <a:srgbClr val="0D1117"/>
                </a:highlight>
                <a:latin typeface="Courier New"/>
                <a:ea typeface="Courier New"/>
                <a:cs typeface="Courier New"/>
                <a:sym typeface="Courier New"/>
              </a:rPr>
              <a:t>] </a:t>
            </a:r>
            <a:r>
              <a:rPr lang="en" sz="1000">
                <a:solidFill>
                  <a:srgbClr val="FF7B72"/>
                </a:solidFill>
                <a:highlight>
                  <a:srgbClr val="0D1117"/>
                </a:highlight>
                <a:latin typeface="Courier New"/>
                <a:ea typeface="Courier New"/>
                <a:cs typeface="Courier New"/>
                <a:sym typeface="Courier New"/>
              </a:rPr>
              <a:t>as year</a:t>
            </a:r>
            <a:r>
              <a:rPr lang="en" sz="1000">
                <a:solidFill>
                  <a:srgbClr val="C9D1D9"/>
                </a:solidFill>
                <a:highlight>
                  <a:srgbClr val="0D1117"/>
                </a:highlight>
                <a:latin typeface="Courier New"/>
                <a:ea typeface="Courier New"/>
                <a:cs typeface="Courier New"/>
                <a:sym typeface="Courier New"/>
              </a:rPr>
              <a:t>,</a:t>
            </a:r>
            <a:endParaRPr sz="1000">
              <a:solidFill>
                <a:srgbClr val="C9D1D9"/>
              </a:solidFill>
              <a:highlight>
                <a:srgbClr val="0D111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C9D1D9"/>
                </a:solidFill>
                <a:highlight>
                  <a:srgbClr val="0D1117"/>
                </a:highlight>
                <a:latin typeface="Courier New"/>
                <a:ea typeface="Courier New"/>
                <a:cs typeface="Courier New"/>
                <a:sym typeface="Courier New"/>
              </a:rPr>
              <a:t>   </a:t>
            </a:r>
            <a:r>
              <a:rPr lang="en" sz="1000">
                <a:solidFill>
                  <a:srgbClr val="79B8FF"/>
                </a:solidFill>
                <a:highlight>
                  <a:srgbClr val="0D1117"/>
                </a:highlight>
                <a:latin typeface="Courier New"/>
                <a:ea typeface="Courier New"/>
                <a:cs typeface="Courier New"/>
                <a:sym typeface="Courier New"/>
              </a:rPr>
              <a:t>count</a:t>
            </a:r>
            <a:r>
              <a:rPr lang="en" sz="1000">
                <a:solidFill>
                  <a:srgbClr val="C9D1D9"/>
                </a:solidFill>
                <a:highlight>
                  <a:srgbClr val="0D1117"/>
                </a:highlight>
                <a:latin typeface="Courier New"/>
                <a:ea typeface="Courier New"/>
                <a:cs typeface="Courier New"/>
                <a:sym typeface="Courier New"/>
              </a:rPr>
              <a:t>((</a:t>
            </a:r>
            <a:r>
              <a:rPr lang="en" sz="1000">
                <a:solidFill>
                  <a:srgbClr val="79B8FF"/>
                </a:solidFill>
                <a:highlight>
                  <a:srgbClr val="0D1117"/>
                </a:highlight>
                <a:latin typeface="Courier New"/>
                <a:ea typeface="Courier New"/>
                <a:cs typeface="Courier New"/>
                <a:sym typeface="Courier New"/>
              </a:rPr>
              <a:t>string_to_array</a:t>
            </a:r>
            <a:r>
              <a:rPr lang="en" sz="1000">
                <a:solidFill>
                  <a:srgbClr val="C9D1D9"/>
                </a:solidFill>
                <a:highlight>
                  <a:srgbClr val="0D1117"/>
                </a:highlight>
                <a:latin typeface="Courier New"/>
                <a:ea typeface="Courier New"/>
                <a:cs typeface="Courier New"/>
                <a:sym typeface="Courier New"/>
              </a:rPr>
              <a:t>(premiered, </a:t>
            </a:r>
            <a:r>
              <a:rPr lang="en" sz="1000">
                <a:solidFill>
                  <a:srgbClr val="A5D6FF"/>
                </a:solidFill>
                <a:highlight>
                  <a:srgbClr val="0D1117"/>
                </a:highlight>
                <a:latin typeface="Courier New"/>
                <a:ea typeface="Courier New"/>
                <a:cs typeface="Courier New"/>
                <a:sym typeface="Courier New"/>
              </a:rPr>
              <a:t>' '</a:t>
            </a:r>
            <a:r>
              <a:rPr lang="en" sz="1000">
                <a:solidFill>
                  <a:srgbClr val="C9D1D9"/>
                </a:solidFill>
                <a:highlight>
                  <a:srgbClr val="0D1117"/>
                </a:highlight>
                <a:latin typeface="Courier New"/>
                <a:ea typeface="Courier New"/>
                <a:cs typeface="Courier New"/>
                <a:sym typeface="Courier New"/>
              </a:rPr>
              <a:t>))[</a:t>
            </a:r>
            <a:r>
              <a:rPr lang="en" sz="1000">
                <a:solidFill>
                  <a:srgbClr val="79B8FF"/>
                </a:solidFill>
                <a:highlight>
                  <a:srgbClr val="0D1117"/>
                </a:highlight>
                <a:latin typeface="Courier New"/>
                <a:ea typeface="Courier New"/>
                <a:cs typeface="Courier New"/>
                <a:sym typeface="Courier New"/>
              </a:rPr>
              <a:t>2</a:t>
            </a:r>
            <a:r>
              <a:rPr lang="en" sz="1000">
                <a:solidFill>
                  <a:srgbClr val="C9D1D9"/>
                </a:solidFill>
                <a:highlight>
                  <a:srgbClr val="0D1117"/>
                </a:highlight>
                <a:latin typeface="Courier New"/>
                <a:ea typeface="Courier New"/>
                <a:cs typeface="Courier New"/>
                <a:sym typeface="Courier New"/>
              </a:rPr>
              <a:t>]) </a:t>
            </a:r>
            <a:r>
              <a:rPr lang="en" sz="1000">
                <a:solidFill>
                  <a:srgbClr val="FF7B72"/>
                </a:solidFill>
                <a:highlight>
                  <a:srgbClr val="0D1117"/>
                </a:highlight>
                <a:latin typeface="Courier New"/>
                <a:ea typeface="Courier New"/>
                <a:cs typeface="Courier New"/>
                <a:sym typeface="Courier New"/>
              </a:rPr>
              <a:t>as </a:t>
            </a:r>
            <a:r>
              <a:rPr lang="en" sz="1000">
                <a:solidFill>
                  <a:srgbClr val="C9D1D9"/>
                </a:solidFill>
                <a:highlight>
                  <a:srgbClr val="0D1117"/>
                </a:highlight>
                <a:latin typeface="Courier New"/>
                <a:ea typeface="Courier New"/>
                <a:cs typeface="Courier New"/>
                <a:sym typeface="Courier New"/>
              </a:rPr>
              <a:t>count</a:t>
            </a:r>
            <a:endParaRPr sz="1000">
              <a:solidFill>
                <a:srgbClr val="C9D1D9"/>
              </a:solidFill>
              <a:highlight>
                <a:srgbClr val="0D111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FF7B72"/>
                </a:solidFill>
                <a:highlight>
                  <a:srgbClr val="0D1117"/>
                </a:highlight>
                <a:latin typeface="Courier New"/>
                <a:ea typeface="Courier New"/>
                <a:cs typeface="Courier New"/>
                <a:sym typeface="Courier New"/>
              </a:rPr>
              <a:t>from </a:t>
            </a:r>
            <a:r>
              <a:rPr lang="en" sz="1000">
                <a:solidFill>
                  <a:srgbClr val="C9D1D9"/>
                </a:solidFill>
                <a:highlight>
                  <a:srgbClr val="0D1117"/>
                </a:highlight>
                <a:latin typeface="Courier New"/>
                <a:ea typeface="Courier New"/>
                <a:cs typeface="Courier New"/>
                <a:sym typeface="Courier New"/>
              </a:rPr>
              <a:t>anime</a:t>
            </a:r>
            <a:endParaRPr sz="1000">
              <a:solidFill>
                <a:srgbClr val="C9D1D9"/>
              </a:solidFill>
              <a:highlight>
                <a:srgbClr val="0D111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FF7B72"/>
                </a:solidFill>
                <a:highlight>
                  <a:srgbClr val="0D1117"/>
                </a:highlight>
                <a:latin typeface="Courier New"/>
                <a:ea typeface="Courier New"/>
                <a:cs typeface="Courier New"/>
                <a:sym typeface="Courier New"/>
              </a:rPr>
              <a:t>where </a:t>
            </a:r>
            <a:r>
              <a:rPr lang="en" sz="1000">
                <a:solidFill>
                  <a:srgbClr val="C9D1D9"/>
                </a:solidFill>
                <a:highlight>
                  <a:srgbClr val="0D1117"/>
                </a:highlight>
                <a:latin typeface="Courier New"/>
                <a:ea typeface="Courier New"/>
                <a:cs typeface="Courier New"/>
                <a:sym typeface="Courier New"/>
              </a:rPr>
              <a:t>(</a:t>
            </a:r>
            <a:r>
              <a:rPr lang="en" sz="1000">
                <a:solidFill>
                  <a:srgbClr val="79B8FF"/>
                </a:solidFill>
                <a:highlight>
                  <a:srgbClr val="0D1117"/>
                </a:highlight>
                <a:latin typeface="Courier New"/>
                <a:ea typeface="Courier New"/>
                <a:cs typeface="Courier New"/>
                <a:sym typeface="Courier New"/>
              </a:rPr>
              <a:t>string_to_array</a:t>
            </a:r>
            <a:r>
              <a:rPr lang="en" sz="1000">
                <a:solidFill>
                  <a:srgbClr val="C9D1D9"/>
                </a:solidFill>
                <a:highlight>
                  <a:srgbClr val="0D1117"/>
                </a:highlight>
                <a:latin typeface="Courier New"/>
                <a:ea typeface="Courier New"/>
                <a:cs typeface="Courier New"/>
                <a:sym typeface="Courier New"/>
              </a:rPr>
              <a:t>(premiered, </a:t>
            </a:r>
            <a:r>
              <a:rPr lang="en" sz="1000">
                <a:solidFill>
                  <a:srgbClr val="A5D6FF"/>
                </a:solidFill>
                <a:highlight>
                  <a:srgbClr val="0D1117"/>
                </a:highlight>
                <a:latin typeface="Courier New"/>
                <a:ea typeface="Courier New"/>
                <a:cs typeface="Courier New"/>
                <a:sym typeface="Courier New"/>
              </a:rPr>
              <a:t>' '</a:t>
            </a:r>
            <a:r>
              <a:rPr lang="en" sz="1000">
                <a:solidFill>
                  <a:srgbClr val="C9D1D9"/>
                </a:solidFill>
                <a:highlight>
                  <a:srgbClr val="0D1117"/>
                </a:highlight>
                <a:latin typeface="Courier New"/>
                <a:ea typeface="Courier New"/>
                <a:cs typeface="Courier New"/>
                <a:sym typeface="Courier New"/>
              </a:rPr>
              <a:t>))[</a:t>
            </a:r>
            <a:r>
              <a:rPr lang="en" sz="1000">
                <a:solidFill>
                  <a:srgbClr val="79B8FF"/>
                </a:solidFill>
                <a:highlight>
                  <a:srgbClr val="0D1117"/>
                </a:highlight>
                <a:latin typeface="Courier New"/>
                <a:ea typeface="Courier New"/>
                <a:cs typeface="Courier New"/>
                <a:sym typeface="Courier New"/>
              </a:rPr>
              <a:t>2</a:t>
            </a:r>
            <a:r>
              <a:rPr lang="en" sz="1000">
                <a:solidFill>
                  <a:srgbClr val="C9D1D9"/>
                </a:solidFill>
                <a:highlight>
                  <a:srgbClr val="0D1117"/>
                </a:highlight>
                <a:latin typeface="Courier New"/>
                <a:ea typeface="Courier New"/>
                <a:cs typeface="Courier New"/>
                <a:sym typeface="Courier New"/>
              </a:rPr>
              <a:t>] </a:t>
            </a:r>
            <a:r>
              <a:rPr lang="en" sz="1000">
                <a:solidFill>
                  <a:srgbClr val="FF7B72"/>
                </a:solidFill>
                <a:highlight>
                  <a:srgbClr val="0D1117"/>
                </a:highlight>
                <a:latin typeface="Courier New"/>
                <a:ea typeface="Courier New"/>
                <a:cs typeface="Courier New"/>
                <a:sym typeface="Courier New"/>
              </a:rPr>
              <a:t>is not null</a:t>
            </a:r>
            <a:endParaRPr sz="1000">
              <a:solidFill>
                <a:srgbClr val="FF7B72"/>
              </a:solidFill>
              <a:highlight>
                <a:srgbClr val="0D111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FF7B72"/>
                </a:solidFill>
                <a:highlight>
                  <a:srgbClr val="0D1117"/>
                </a:highlight>
                <a:latin typeface="Courier New"/>
                <a:ea typeface="Courier New"/>
                <a:cs typeface="Courier New"/>
                <a:sym typeface="Courier New"/>
              </a:rPr>
              <a:t>group by </a:t>
            </a:r>
            <a:r>
              <a:rPr lang="en" sz="1000">
                <a:solidFill>
                  <a:srgbClr val="C9D1D9"/>
                </a:solidFill>
                <a:highlight>
                  <a:srgbClr val="0D1117"/>
                </a:highlight>
                <a:latin typeface="Courier New"/>
                <a:ea typeface="Courier New"/>
                <a:cs typeface="Courier New"/>
                <a:sym typeface="Courier New"/>
              </a:rPr>
              <a:t>(</a:t>
            </a:r>
            <a:r>
              <a:rPr lang="en" sz="1000">
                <a:solidFill>
                  <a:srgbClr val="79B8FF"/>
                </a:solidFill>
                <a:highlight>
                  <a:srgbClr val="0D1117"/>
                </a:highlight>
                <a:latin typeface="Courier New"/>
                <a:ea typeface="Courier New"/>
                <a:cs typeface="Courier New"/>
                <a:sym typeface="Courier New"/>
              </a:rPr>
              <a:t>string_to_array</a:t>
            </a:r>
            <a:r>
              <a:rPr lang="en" sz="1000">
                <a:solidFill>
                  <a:srgbClr val="C9D1D9"/>
                </a:solidFill>
                <a:highlight>
                  <a:srgbClr val="0D1117"/>
                </a:highlight>
                <a:latin typeface="Courier New"/>
                <a:ea typeface="Courier New"/>
                <a:cs typeface="Courier New"/>
                <a:sym typeface="Courier New"/>
              </a:rPr>
              <a:t>(premiered, </a:t>
            </a:r>
            <a:r>
              <a:rPr lang="en" sz="1000">
                <a:solidFill>
                  <a:srgbClr val="A5D6FF"/>
                </a:solidFill>
                <a:highlight>
                  <a:srgbClr val="0D1117"/>
                </a:highlight>
                <a:latin typeface="Courier New"/>
                <a:ea typeface="Courier New"/>
                <a:cs typeface="Courier New"/>
                <a:sym typeface="Courier New"/>
              </a:rPr>
              <a:t>' '</a:t>
            </a:r>
            <a:r>
              <a:rPr lang="en" sz="1000">
                <a:solidFill>
                  <a:srgbClr val="C9D1D9"/>
                </a:solidFill>
                <a:highlight>
                  <a:srgbClr val="0D1117"/>
                </a:highlight>
                <a:latin typeface="Courier New"/>
                <a:ea typeface="Courier New"/>
                <a:cs typeface="Courier New"/>
                <a:sym typeface="Courier New"/>
              </a:rPr>
              <a:t>))[</a:t>
            </a:r>
            <a:r>
              <a:rPr lang="en" sz="1000">
                <a:solidFill>
                  <a:srgbClr val="79B8FF"/>
                </a:solidFill>
                <a:highlight>
                  <a:srgbClr val="0D1117"/>
                </a:highlight>
                <a:latin typeface="Courier New"/>
                <a:ea typeface="Courier New"/>
                <a:cs typeface="Courier New"/>
                <a:sym typeface="Courier New"/>
              </a:rPr>
              <a:t>2</a:t>
            </a:r>
            <a:r>
              <a:rPr lang="en" sz="1000">
                <a:solidFill>
                  <a:srgbClr val="C9D1D9"/>
                </a:solidFill>
                <a:highlight>
                  <a:srgbClr val="0D1117"/>
                </a:highlight>
                <a:latin typeface="Courier New"/>
                <a:ea typeface="Courier New"/>
                <a:cs typeface="Courier New"/>
                <a:sym typeface="Courier New"/>
              </a:rPr>
              <a:t>] </a:t>
            </a:r>
            <a:r>
              <a:rPr lang="en" sz="1000">
                <a:solidFill>
                  <a:srgbClr val="FF7B72"/>
                </a:solidFill>
                <a:highlight>
                  <a:srgbClr val="0D1117"/>
                </a:highlight>
                <a:latin typeface="Courier New"/>
                <a:ea typeface="Courier New"/>
                <a:cs typeface="Courier New"/>
                <a:sym typeface="Courier New"/>
              </a:rPr>
              <a:t>order by </a:t>
            </a:r>
            <a:r>
              <a:rPr lang="en" sz="1000">
                <a:solidFill>
                  <a:srgbClr val="C9D1D9"/>
                </a:solidFill>
                <a:highlight>
                  <a:srgbClr val="0D1117"/>
                </a:highlight>
                <a:latin typeface="Courier New"/>
                <a:ea typeface="Courier New"/>
                <a:cs typeface="Courier New"/>
                <a:sym typeface="Courier New"/>
              </a:rPr>
              <a:t>(</a:t>
            </a:r>
            <a:r>
              <a:rPr lang="en" sz="1000">
                <a:solidFill>
                  <a:srgbClr val="79B8FF"/>
                </a:solidFill>
                <a:highlight>
                  <a:srgbClr val="0D1117"/>
                </a:highlight>
                <a:latin typeface="Courier New"/>
                <a:ea typeface="Courier New"/>
                <a:cs typeface="Courier New"/>
                <a:sym typeface="Courier New"/>
              </a:rPr>
              <a:t>string_to_array</a:t>
            </a:r>
            <a:r>
              <a:rPr lang="en" sz="1000">
                <a:solidFill>
                  <a:srgbClr val="C9D1D9"/>
                </a:solidFill>
                <a:highlight>
                  <a:srgbClr val="0D1117"/>
                </a:highlight>
                <a:latin typeface="Courier New"/>
                <a:ea typeface="Courier New"/>
                <a:cs typeface="Courier New"/>
                <a:sym typeface="Courier New"/>
              </a:rPr>
              <a:t>(premiered, </a:t>
            </a:r>
            <a:r>
              <a:rPr lang="en" sz="1000">
                <a:solidFill>
                  <a:srgbClr val="A5D6FF"/>
                </a:solidFill>
                <a:highlight>
                  <a:srgbClr val="0D1117"/>
                </a:highlight>
                <a:latin typeface="Courier New"/>
                <a:ea typeface="Courier New"/>
                <a:cs typeface="Courier New"/>
                <a:sym typeface="Courier New"/>
              </a:rPr>
              <a:t>' '</a:t>
            </a:r>
            <a:r>
              <a:rPr lang="en" sz="1000">
                <a:solidFill>
                  <a:srgbClr val="C9D1D9"/>
                </a:solidFill>
                <a:highlight>
                  <a:srgbClr val="0D1117"/>
                </a:highlight>
                <a:latin typeface="Courier New"/>
                <a:ea typeface="Courier New"/>
                <a:cs typeface="Courier New"/>
                <a:sym typeface="Courier New"/>
              </a:rPr>
              <a:t>))[</a:t>
            </a:r>
            <a:r>
              <a:rPr lang="en" sz="1000">
                <a:solidFill>
                  <a:srgbClr val="79B8FF"/>
                </a:solidFill>
                <a:highlight>
                  <a:srgbClr val="0D1117"/>
                </a:highlight>
                <a:latin typeface="Courier New"/>
                <a:ea typeface="Courier New"/>
                <a:cs typeface="Courier New"/>
                <a:sym typeface="Courier New"/>
              </a:rPr>
              <a:t>2</a:t>
            </a:r>
            <a:r>
              <a:rPr lang="en" sz="1000">
                <a:solidFill>
                  <a:srgbClr val="C9D1D9"/>
                </a:solidFill>
                <a:highlight>
                  <a:srgbClr val="0D1117"/>
                </a:highlight>
                <a:latin typeface="Courier New"/>
                <a:ea typeface="Courier New"/>
                <a:cs typeface="Courier New"/>
                <a:sym typeface="Courier New"/>
              </a:rPr>
              <a:t>]</a:t>
            </a:r>
            <a:endParaRPr sz="1000">
              <a:solidFill>
                <a:srgbClr val="C9D1D9"/>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226" name="Google Shape;226;g232b98a53be_1_1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2b98a53be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can also help us understand what genre of anime is watched the most by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Query -</a:t>
            </a:r>
            <a:endParaRPr/>
          </a:p>
          <a:p>
            <a:pPr indent="0" lvl="0" marL="0" rtl="0" algn="l">
              <a:spcBef>
                <a:spcPts val="0"/>
              </a:spcBef>
              <a:spcAft>
                <a:spcPts val="0"/>
              </a:spcAft>
              <a:buClr>
                <a:schemeClr val="dk1"/>
              </a:buClr>
              <a:buSzPts val="1100"/>
              <a:buFont typeface="Arial"/>
              <a:buNone/>
            </a:pPr>
            <a:r>
              <a:rPr lang="en" sz="1000">
                <a:solidFill>
                  <a:srgbClr val="FF7B72"/>
                </a:solidFill>
                <a:highlight>
                  <a:srgbClr val="0D1117"/>
                </a:highlight>
                <a:latin typeface="Courier New"/>
                <a:ea typeface="Courier New"/>
                <a:cs typeface="Courier New"/>
                <a:sym typeface="Courier New"/>
              </a:rPr>
              <a:t>select distinct </a:t>
            </a:r>
            <a:r>
              <a:rPr lang="en" sz="1000">
                <a:solidFill>
                  <a:srgbClr val="79B8FF"/>
                </a:solidFill>
                <a:highlight>
                  <a:srgbClr val="0D1117"/>
                </a:highlight>
                <a:latin typeface="Courier New"/>
                <a:ea typeface="Courier New"/>
                <a:cs typeface="Courier New"/>
                <a:sym typeface="Courier New"/>
              </a:rPr>
              <a:t>count</a:t>
            </a:r>
            <a:r>
              <a:rPr lang="en" sz="1000">
                <a:solidFill>
                  <a:srgbClr val="C9D1D9"/>
                </a:solidFill>
                <a:highlight>
                  <a:srgbClr val="0D1117"/>
                </a:highlight>
                <a:latin typeface="Courier New"/>
                <a:ea typeface="Courier New"/>
                <a:cs typeface="Courier New"/>
                <a:sym typeface="Courier New"/>
              </a:rPr>
              <a:t>(anime.anime_id), genre</a:t>
            </a:r>
            <a:endParaRPr sz="1000">
              <a:solidFill>
                <a:srgbClr val="C9D1D9"/>
              </a:solidFill>
              <a:highlight>
                <a:srgbClr val="0D111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FF7B72"/>
                </a:solidFill>
                <a:highlight>
                  <a:srgbClr val="0D1117"/>
                </a:highlight>
                <a:latin typeface="Courier New"/>
                <a:ea typeface="Courier New"/>
                <a:cs typeface="Courier New"/>
                <a:sym typeface="Courier New"/>
              </a:rPr>
              <a:t>from </a:t>
            </a:r>
            <a:r>
              <a:rPr lang="en" sz="1000">
                <a:solidFill>
                  <a:srgbClr val="C9D1D9"/>
                </a:solidFill>
                <a:highlight>
                  <a:srgbClr val="0D1117"/>
                </a:highlight>
                <a:latin typeface="Courier New"/>
                <a:ea typeface="Courier New"/>
                <a:cs typeface="Courier New"/>
                <a:sym typeface="Courier New"/>
              </a:rPr>
              <a:t>anime</a:t>
            </a:r>
            <a:endParaRPr sz="1000">
              <a:solidFill>
                <a:srgbClr val="C9D1D9"/>
              </a:solidFill>
              <a:highlight>
                <a:srgbClr val="0D111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C9D1D9"/>
                </a:solidFill>
                <a:highlight>
                  <a:srgbClr val="0D1117"/>
                </a:highlight>
                <a:latin typeface="Courier New"/>
                <a:ea typeface="Courier New"/>
                <a:cs typeface="Courier New"/>
                <a:sym typeface="Courier New"/>
              </a:rPr>
              <a:t>   </a:t>
            </a:r>
            <a:r>
              <a:rPr lang="en" sz="1000">
                <a:solidFill>
                  <a:srgbClr val="FF7B72"/>
                </a:solidFill>
                <a:highlight>
                  <a:srgbClr val="0D1117"/>
                </a:highlight>
                <a:latin typeface="Courier New"/>
                <a:ea typeface="Courier New"/>
                <a:cs typeface="Courier New"/>
                <a:sym typeface="Courier New"/>
              </a:rPr>
              <a:t>inner join </a:t>
            </a:r>
            <a:r>
              <a:rPr lang="en" sz="1000">
                <a:solidFill>
                  <a:srgbClr val="C9D1D9"/>
                </a:solidFill>
                <a:highlight>
                  <a:srgbClr val="0D1117"/>
                </a:highlight>
                <a:latin typeface="Courier New"/>
                <a:ea typeface="Courier New"/>
                <a:cs typeface="Courier New"/>
                <a:sym typeface="Courier New"/>
              </a:rPr>
              <a:t>has_genre hg </a:t>
            </a:r>
            <a:r>
              <a:rPr lang="en" sz="1000">
                <a:solidFill>
                  <a:srgbClr val="FF7B72"/>
                </a:solidFill>
                <a:highlight>
                  <a:srgbClr val="0D1117"/>
                </a:highlight>
                <a:latin typeface="Courier New"/>
                <a:ea typeface="Courier New"/>
                <a:cs typeface="Courier New"/>
                <a:sym typeface="Courier New"/>
              </a:rPr>
              <a:t>on </a:t>
            </a:r>
            <a:r>
              <a:rPr lang="en" sz="1000">
                <a:solidFill>
                  <a:srgbClr val="C9D1D9"/>
                </a:solidFill>
                <a:highlight>
                  <a:srgbClr val="0D1117"/>
                </a:highlight>
                <a:latin typeface="Courier New"/>
                <a:ea typeface="Courier New"/>
                <a:cs typeface="Courier New"/>
                <a:sym typeface="Courier New"/>
              </a:rPr>
              <a:t>anime.anime_id = hg.anime_id</a:t>
            </a:r>
            <a:endParaRPr sz="1000">
              <a:solidFill>
                <a:srgbClr val="C9D1D9"/>
              </a:solidFill>
              <a:highlight>
                <a:srgbClr val="0D111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C9D1D9"/>
                </a:solidFill>
                <a:highlight>
                  <a:srgbClr val="0D1117"/>
                </a:highlight>
                <a:latin typeface="Courier New"/>
                <a:ea typeface="Courier New"/>
                <a:cs typeface="Courier New"/>
                <a:sym typeface="Courier New"/>
              </a:rPr>
              <a:t>   </a:t>
            </a:r>
            <a:r>
              <a:rPr lang="en" sz="1000">
                <a:solidFill>
                  <a:srgbClr val="FF7B72"/>
                </a:solidFill>
                <a:highlight>
                  <a:srgbClr val="0D1117"/>
                </a:highlight>
                <a:latin typeface="Courier New"/>
                <a:ea typeface="Courier New"/>
                <a:cs typeface="Courier New"/>
                <a:sym typeface="Courier New"/>
              </a:rPr>
              <a:t>inner join </a:t>
            </a:r>
            <a:r>
              <a:rPr lang="en" sz="1000">
                <a:solidFill>
                  <a:srgbClr val="C9D1D9"/>
                </a:solidFill>
                <a:highlight>
                  <a:srgbClr val="0D1117"/>
                </a:highlight>
                <a:latin typeface="Courier New"/>
                <a:ea typeface="Courier New"/>
                <a:cs typeface="Courier New"/>
                <a:sym typeface="Courier New"/>
              </a:rPr>
              <a:t>genre g </a:t>
            </a:r>
            <a:r>
              <a:rPr lang="en" sz="1000">
                <a:solidFill>
                  <a:srgbClr val="FF7B72"/>
                </a:solidFill>
                <a:highlight>
                  <a:srgbClr val="0D1117"/>
                </a:highlight>
                <a:latin typeface="Courier New"/>
                <a:ea typeface="Courier New"/>
                <a:cs typeface="Courier New"/>
                <a:sym typeface="Courier New"/>
              </a:rPr>
              <a:t>on </a:t>
            </a:r>
            <a:r>
              <a:rPr lang="en" sz="1000">
                <a:solidFill>
                  <a:srgbClr val="C9D1D9"/>
                </a:solidFill>
                <a:highlight>
                  <a:srgbClr val="0D1117"/>
                </a:highlight>
                <a:latin typeface="Courier New"/>
                <a:ea typeface="Courier New"/>
                <a:cs typeface="Courier New"/>
                <a:sym typeface="Courier New"/>
              </a:rPr>
              <a:t>hg.genre_id = g.genre_id</a:t>
            </a:r>
            <a:endParaRPr sz="1000">
              <a:solidFill>
                <a:srgbClr val="C9D1D9"/>
              </a:solidFill>
              <a:highlight>
                <a:srgbClr val="0D111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C9D1D9"/>
                </a:solidFill>
                <a:highlight>
                  <a:srgbClr val="0D1117"/>
                </a:highlight>
                <a:latin typeface="Courier New"/>
                <a:ea typeface="Courier New"/>
                <a:cs typeface="Courier New"/>
                <a:sym typeface="Courier New"/>
              </a:rPr>
              <a:t>   </a:t>
            </a:r>
            <a:r>
              <a:rPr lang="en" sz="1000">
                <a:solidFill>
                  <a:srgbClr val="FF7B72"/>
                </a:solidFill>
                <a:highlight>
                  <a:srgbClr val="0D1117"/>
                </a:highlight>
                <a:latin typeface="Courier New"/>
                <a:ea typeface="Courier New"/>
                <a:cs typeface="Courier New"/>
                <a:sym typeface="Courier New"/>
              </a:rPr>
              <a:t>inner join </a:t>
            </a:r>
            <a:r>
              <a:rPr lang="en" sz="1000">
                <a:solidFill>
                  <a:srgbClr val="C9D1D9"/>
                </a:solidFill>
                <a:highlight>
                  <a:srgbClr val="0D1117"/>
                </a:highlight>
                <a:latin typeface="Courier New"/>
                <a:ea typeface="Courier New"/>
                <a:cs typeface="Courier New"/>
                <a:sym typeface="Courier New"/>
              </a:rPr>
              <a:t>watches </a:t>
            </a:r>
            <a:r>
              <a:rPr lang="en" sz="1000">
                <a:solidFill>
                  <a:srgbClr val="FF7B72"/>
                </a:solidFill>
                <a:highlight>
                  <a:srgbClr val="0D1117"/>
                </a:highlight>
                <a:latin typeface="Courier New"/>
                <a:ea typeface="Courier New"/>
                <a:cs typeface="Courier New"/>
                <a:sym typeface="Courier New"/>
              </a:rPr>
              <a:t>w on </a:t>
            </a:r>
            <a:r>
              <a:rPr lang="en" sz="1000">
                <a:solidFill>
                  <a:srgbClr val="C9D1D9"/>
                </a:solidFill>
                <a:highlight>
                  <a:srgbClr val="0D1117"/>
                </a:highlight>
                <a:latin typeface="Courier New"/>
                <a:ea typeface="Courier New"/>
                <a:cs typeface="Courier New"/>
                <a:sym typeface="Courier New"/>
              </a:rPr>
              <a:t>anime.anime_id = </a:t>
            </a:r>
            <a:r>
              <a:rPr lang="en" sz="1000">
                <a:solidFill>
                  <a:srgbClr val="FF7B72"/>
                </a:solidFill>
                <a:highlight>
                  <a:srgbClr val="0D1117"/>
                </a:highlight>
                <a:latin typeface="Courier New"/>
                <a:ea typeface="Courier New"/>
                <a:cs typeface="Courier New"/>
                <a:sym typeface="Courier New"/>
              </a:rPr>
              <a:t>w</a:t>
            </a:r>
            <a:r>
              <a:rPr lang="en" sz="1000">
                <a:solidFill>
                  <a:srgbClr val="C9D1D9"/>
                </a:solidFill>
                <a:highlight>
                  <a:srgbClr val="0D1117"/>
                </a:highlight>
                <a:latin typeface="Courier New"/>
                <a:ea typeface="Courier New"/>
                <a:cs typeface="Courier New"/>
                <a:sym typeface="Courier New"/>
              </a:rPr>
              <a:t>.anime_id	</a:t>
            </a:r>
            <a:endParaRPr sz="1000">
              <a:solidFill>
                <a:srgbClr val="A5D6FF"/>
              </a:solidFill>
              <a:highlight>
                <a:srgbClr val="0D111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FF7B72"/>
                </a:solidFill>
                <a:highlight>
                  <a:srgbClr val="0D1117"/>
                </a:highlight>
                <a:latin typeface="Courier New"/>
                <a:ea typeface="Courier New"/>
                <a:cs typeface="Courier New"/>
                <a:sym typeface="Courier New"/>
              </a:rPr>
              <a:t>group by </a:t>
            </a:r>
            <a:r>
              <a:rPr lang="en" sz="1000">
                <a:solidFill>
                  <a:srgbClr val="C9D1D9"/>
                </a:solidFill>
                <a:highlight>
                  <a:srgbClr val="0D1117"/>
                </a:highlight>
                <a:latin typeface="Courier New"/>
                <a:ea typeface="Courier New"/>
                <a:cs typeface="Courier New"/>
                <a:sym typeface="Courier New"/>
              </a:rPr>
              <a:t>genre</a:t>
            </a:r>
            <a:endParaRPr sz="1000">
              <a:solidFill>
                <a:srgbClr val="C9D1D9"/>
              </a:solidFill>
              <a:highlight>
                <a:srgbClr val="0D111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FF7B72"/>
                </a:solidFill>
                <a:highlight>
                  <a:srgbClr val="0D1117"/>
                </a:highlight>
                <a:latin typeface="Courier New"/>
                <a:ea typeface="Courier New"/>
                <a:cs typeface="Courier New"/>
                <a:sym typeface="Courier New"/>
              </a:rPr>
              <a:t>order by </a:t>
            </a:r>
            <a:r>
              <a:rPr lang="en" sz="1000">
                <a:solidFill>
                  <a:srgbClr val="79B8FF"/>
                </a:solidFill>
                <a:highlight>
                  <a:srgbClr val="0D1117"/>
                </a:highlight>
                <a:latin typeface="Courier New"/>
                <a:ea typeface="Courier New"/>
                <a:cs typeface="Courier New"/>
                <a:sym typeface="Courier New"/>
              </a:rPr>
              <a:t>count</a:t>
            </a:r>
            <a:r>
              <a:rPr lang="en" sz="1000">
                <a:solidFill>
                  <a:srgbClr val="C9D1D9"/>
                </a:solidFill>
                <a:highlight>
                  <a:srgbClr val="0D1117"/>
                </a:highlight>
                <a:latin typeface="Courier New"/>
                <a:ea typeface="Courier New"/>
                <a:cs typeface="Courier New"/>
                <a:sym typeface="Courier New"/>
              </a:rPr>
              <a:t>(anime.anime_id) </a:t>
            </a:r>
            <a:r>
              <a:rPr lang="en" sz="1000">
                <a:solidFill>
                  <a:srgbClr val="FF7B72"/>
                </a:solidFill>
                <a:highlight>
                  <a:srgbClr val="0D1117"/>
                </a:highlight>
                <a:latin typeface="Courier New"/>
                <a:ea typeface="Courier New"/>
                <a:cs typeface="Courier New"/>
                <a:sym typeface="Courier New"/>
              </a:rPr>
              <a:t>DESC</a:t>
            </a:r>
            <a:endParaRPr sz="1000">
              <a:solidFill>
                <a:srgbClr val="C9D1D9"/>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233" name="Google Shape;233;g232b98a53be_1_1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32b98a53be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Anime creators get to know the most popular genres of animes that go together.</a:t>
            </a:r>
            <a:endParaRPr>
              <a:solidFill>
                <a:schemeClr val="dk1"/>
              </a:solidFill>
            </a:endParaRPr>
          </a:p>
          <a:p>
            <a:pPr indent="0" lvl="0" marL="0" rtl="0" algn="l">
              <a:spcBef>
                <a:spcPts val="0"/>
              </a:spcBef>
              <a:spcAft>
                <a:spcPts val="0"/>
              </a:spcAft>
              <a:buNone/>
            </a:pPr>
            <a:r>
              <a:rPr lang="en"/>
              <a:t>Use apriori algo in MongoDB and PostgreSQL after data cleaning. With minimum support of 100.</a:t>
            </a:r>
            <a:br>
              <a:rPr lang="en"/>
            </a:br>
            <a:r>
              <a:rPr lang="en"/>
              <a:t>4 itemsets and L4 has 7 results. </a:t>
            </a:r>
            <a:endParaRPr/>
          </a:p>
          <a:p>
            <a:pPr indent="0" lvl="0" marL="0" rtl="0" algn="l">
              <a:lnSpc>
                <a:spcPct val="115000"/>
              </a:lnSpc>
              <a:spcBef>
                <a:spcPts val="0"/>
              </a:spcBef>
              <a:spcAft>
                <a:spcPts val="0"/>
              </a:spcAft>
              <a:buNone/>
            </a:pPr>
            <a:r>
              <a:rPr lang="en">
                <a:solidFill>
                  <a:schemeClr val="dk1"/>
                </a:solidFill>
              </a:rPr>
              <a:t> identify strong associations between genres.</a:t>
            </a:r>
            <a:br>
              <a:rPr lang="en">
                <a:solidFill>
                  <a:schemeClr val="dk1"/>
                </a:solidFill>
              </a:rPr>
            </a:br>
            <a:r>
              <a:rPr lang="en">
                <a:solidFill>
                  <a:schemeClr val="dk1"/>
                </a:solidFill>
              </a:rPr>
              <a:t>This can help in understanding how different genres are combined and how they complement each other in various anime titles.</a:t>
            </a:r>
            <a:endParaRPr>
              <a:solidFill>
                <a:schemeClr val="dk1"/>
              </a:solidFill>
            </a:endParaRPr>
          </a:p>
          <a:p>
            <a:pPr indent="0" lvl="0" marL="0" rtl="0" algn="l">
              <a:lnSpc>
                <a:spcPct val="115000"/>
              </a:lnSpc>
              <a:spcBef>
                <a:spcPts val="0"/>
              </a:spcBef>
              <a:spcAft>
                <a:spcPts val="0"/>
              </a:spcAft>
              <a:buNone/>
            </a:pPr>
            <a:r>
              <a:rPr lang="en">
                <a:solidFill>
                  <a:schemeClr val="dk1"/>
                </a:solidFill>
              </a:rPr>
              <a:t>Anime fans can have their preferences matched more accurately.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
        <p:nvSpPr>
          <p:cNvPr id="240" name="Google Shape;240;g232b98a53be_1_1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30f2efce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30f2efce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32d6b9ab6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32d6b9ab6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chose Relational database because …</a:t>
            </a:r>
            <a:endParaRPr/>
          </a:p>
          <a:p>
            <a:pPr indent="-298450" lvl="0" marL="457200" rtl="0" algn="l">
              <a:spcBef>
                <a:spcPts val="0"/>
              </a:spcBef>
              <a:spcAft>
                <a:spcPts val="0"/>
              </a:spcAft>
              <a:buSzPts val="1100"/>
              <a:buChar char="-"/>
            </a:pPr>
            <a:r>
              <a:rPr lang="en"/>
              <a:t>Structured data</a:t>
            </a:r>
            <a:endParaRPr/>
          </a:p>
          <a:p>
            <a:pPr indent="-298450" lvl="0" marL="457200" rtl="0" algn="l">
              <a:spcBef>
                <a:spcPts val="0"/>
              </a:spcBef>
              <a:spcAft>
                <a:spcPts val="0"/>
              </a:spcAft>
              <a:buSzPts val="1100"/>
              <a:buChar char="-"/>
            </a:pPr>
            <a:r>
              <a:rPr lang="en"/>
              <a:t>Query ease.</a:t>
            </a:r>
            <a:r>
              <a:rPr lang="en">
                <a:solidFill>
                  <a:schemeClr val="dk1"/>
                </a:solidFill>
              </a:rPr>
              <a:t>Availability of joins, index(speed up up to 40%)</a:t>
            </a:r>
            <a:endParaRPr/>
          </a:p>
          <a:p>
            <a:pPr indent="-298450" lvl="0" marL="457200" rtl="0" algn="l">
              <a:spcBef>
                <a:spcPts val="0"/>
              </a:spcBef>
              <a:spcAft>
                <a:spcPts val="0"/>
              </a:spcAft>
              <a:buSzPts val="1100"/>
              <a:buChar char="-"/>
            </a:pPr>
            <a:r>
              <a:rPr lang="en"/>
              <a:t>Accurate results:  integrity constraints and normalization techniques</a:t>
            </a:r>
            <a:endParaRPr/>
          </a:p>
          <a:p>
            <a:pPr indent="-298450" lvl="0" marL="457200" rtl="0" algn="l">
              <a:spcBef>
                <a:spcPts val="0"/>
              </a:spcBef>
              <a:spcAft>
                <a:spcPts val="0"/>
              </a:spcAft>
              <a:buSzPts val="1100"/>
              <a:buChar char="-"/>
            </a:pPr>
            <a:r>
              <a:rPr lang="en"/>
              <a:t>ACID-compliant:  atomic, consistent, isolated, and durable, user-generated data</a:t>
            </a:r>
            <a:endParaRPr/>
          </a:p>
          <a:p>
            <a:pPr indent="0" lvl="0" marL="0" rtl="0" algn="l">
              <a:spcBef>
                <a:spcPts val="0"/>
              </a:spcBef>
              <a:spcAft>
                <a:spcPts val="0"/>
              </a:spcAft>
              <a:buNone/>
            </a:pPr>
            <a:r>
              <a:rPr lang="en"/>
              <a:t>Document: higher level of control over the individual attributes of the row</a:t>
            </a:r>
            <a:br>
              <a:rPr lang="en"/>
            </a:br>
            <a:r>
              <a:rPr lang="en"/>
              <a:t>Scalable: no concern on attribute level validation when new data is inserted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32b98a53be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232b98a53be_1_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32d6b9ab6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32d6b9ab6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32b98a53be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 a general description of the ER diagram.</a:t>
            </a:r>
            <a:endParaRPr/>
          </a:p>
          <a:p>
            <a:pPr indent="-298450" lvl="0" marL="457200" rtl="0" algn="l">
              <a:spcBef>
                <a:spcPts val="0"/>
              </a:spcBef>
              <a:spcAft>
                <a:spcPts val="0"/>
              </a:spcAft>
              <a:buSzPts val="1100"/>
              <a:buChar char="-"/>
            </a:pPr>
            <a:r>
              <a:rPr lang="en"/>
              <a:t>How we had only 3 files but we split them into multiple relations to adhere to an entity relation model and to normalize the data.</a:t>
            </a:r>
            <a:endParaRPr/>
          </a:p>
        </p:txBody>
      </p:sp>
      <p:sp>
        <p:nvSpPr>
          <p:cNvPr id="144" name="Google Shape;144;g232b98a53be_1_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32b98a53be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232b98a53be_1_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32b98a53be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thought about using mongodb to test the waters</a:t>
            </a:r>
            <a:endParaRPr/>
          </a:p>
          <a:p>
            <a:pPr indent="-298450" lvl="0" marL="457200" rtl="0" algn="l">
              <a:spcBef>
                <a:spcPts val="0"/>
              </a:spcBef>
              <a:spcAft>
                <a:spcPts val="0"/>
              </a:spcAft>
              <a:buSzPts val="1100"/>
              <a:buChar char="-"/>
            </a:pPr>
            <a:r>
              <a:rPr lang="en"/>
              <a:t>Used 2 collections : Animes and Users</a:t>
            </a:r>
            <a:endParaRPr/>
          </a:p>
          <a:p>
            <a:pPr indent="-298450" lvl="0" marL="457200" rtl="0" algn="l">
              <a:spcBef>
                <a:spcPts val="0"/>
              </a:spcBef>
              <a:spcAft>
                <a:spcPts val="0"/>
              </a:spcAft>
              <a:buSzPts val="1100"/>
              <a:buChar char="-"/>
            </a:pPr>
            <a:r>
              <a:rPr lang="en"/>
              <a:t>Animes is </a:t>
            </a:r>
            <a:r>
              <a:rPr lang="en"/>
              <a:t>basically</a:t>
            </a:r>
            <a:r>
              <a:rPr lang="en"/>
              <a:t> all the details about an anime</a:t>
            </a:r>
            <a:endParaRPr/>
          </a:p>
          <a:p>
            <a:pPr indent="-298450" lvl="0" marL="457200" rtl="0" algn="l">
              <a:spcBef>
                <a:spcPts val="0"/>
              </a:spcBef>
              <a:spcAft>
                <a:spcPts val="0"/>
              </a:spcAft>
              <a:buSzPts val="1100"/>
              <a:buChar char="-"/>
            </a:pPr>
            <a:r>
              <a:rPr lang="en"/>
              <a:t>Users is details about all the users on myanimelist.com</a:t>
            </a:r>
            <a:endParaRPr/>
          </a:p>
        </p:txBody>
      </p:sp>
      <p:sp>
        <p:nvSpPr>
          <p:cNvPr id="157" name="Google Shape;157;g232b98a53be_1_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e18dffcd4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e18dffcd44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the schema in short </a:t>
            </a:r>
            <a:endParaRPr/>
          </a:p>
          <a:p>
            <a:pPr indent="-298450" lvl="0" marL="457200" rtl="0" algn="l">
              <a:spcBef>
                <a:spcPts val="0"/>
              </a:spcBef>
              <a:spcAft>
                <a:spcPts val="0"/>
              </a:spcAft>
              <a:buSzPts val="1100"/>
              <a:buChar char="-"/>
            </a:pPr>
            <a:r>
              <a:rPr lang="en"/>
              <a:t>End with : So, the million dollar question , Was it helpful to use mongoDB?</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e18dffcd4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e18dffcd4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 it was not </a:t>
            </a:r>
            <a:endParaRPr/>
          </a:p>
          <a:p>
            <a:pPr indent="-298450" lvl="0" marL="457200" rtl="0" algn="l">
              <a:spcBef>
                <a:spcPts val="0"/>
              </a:spcBef>
              <a:spcAft>
                <a:spcPts val="0"/>
              </a:spcAft>
              <a:buSzPts val="1100"/>
              <a:buChar char="-"/>
            </a:pPr>
            <a:r>
              <a:rPr lang="en"/>
              <a:t>Data preprocessing had to be done using python</a:t>
            </a:r>
            <a:endParaRPr/>
          </a:p>
          <a:p>
            <a:pPr indent="-298450" lvl="0" marL="457200" rtl="0" algn="l">
              <a:spcBef>
                <a:spcPts val="0"/>
              </a:spcBef>
              <a:spcAft>
                <a:spcPts val="0"/>
              </a:spcAft>
              <a:buSzPts val="1100"/>
              <a:buChar char="-"/>
            </a:pPr>
            <a:r>
              <a:rPr lang="en"/>
              <a:t>We saw the data loading time was higher compared to the postgres.</a:t>
            </a:r>
            <a:endParaRPr/>
          </a:p>
          <a:p>
            <a:pPr indent="-298450" lvl="0" marL="457200" rtl="0" algn="l">
              <a:spcBef>
                <a:spcPts val="0"/>
              </a:spcBef>
              <a:spcAft>
                <a:spcPts val="0"/>
              </a:spcAft>
              <a:buSzPts val="1100"/>
              <a:buChar char="-"/>
            </a:pPr>
            <a:r>
              <a:rPr lang="en"/>
              <a:t>And similar to the image, finding specific content  in mongodb .. </a:t>
            </a:r>
            <a:endParaRPr/>
          </a:p>
          <a:p>
            <a:pPr indent="-298450" lvl="0" marL="457200" rtl="0" algn="l">
              <a:spcBef>
                <a:spcPts val="0"/>
              </a:spcBef>
              <a:spcAft>
                <a:spcPts val="0"/>
              </a:spcAft>
              <a:buSzPts val="1100"/>
              <a:buChar char="-"/>
            </a:pPr>
            <a:r>
              <a:rPr lang="en"/>
              <a:t>Well , all in all , the queries were complex which delayed the overall performance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32b98a53be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inference how this data can help make strategic choices towards targeting consumers here are some interesting queries.</a:t>
            </a:r>
            <a:endParaRPr/>
          </a:p>
        </p:txBody>
      </p:sp>
      <p:sp>
        <p:nvSpPr>
          <p:cNvPr id="178" name="Google Shape;178;g232b98a53be_1_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2d6b9ab6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32d6b9ab6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1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14.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alibri"/>
              <a:buNone/>
            </a:pPr>
            <a:r>
              <a:t/>
            </a:r>
            <a:endParaRPr/>
          </a:p>
        </p:txBody>
      </p:sp>
      <p:sp>
        <p:nvSpPr>
          <p:cNvPr id="130" name="Google Shape;130;p2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dk1"/>
              </a:buClr>
              <a:buSzPts val="1800"/>
              <a:buNone/>
            </a:pPr>
            <a:r>
              <a:t/>
            </a:r>
            <a:endParaRPr/>
          </a:p>
        </p:txBody>
      </p:sp>
      <p:sp>
        <p:nvSpPr>
          <p:cNvPr id="131" name="Google Shape;131;p25"/>
          <p:cNvSpPr/>
          <p:nvPr/>
        </p:nvSpPr>
        <p:spPr>
          <a:xfrm>
            <a:off x="2787900" y="732875"/>
            <a:ext cx="3568200" cy="765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4100" u="none" cap="none" strike="noStrike">
                <a:solidFill>
                  <a:srgbClr val="D8E2F3"/>
                </a:solidFill>
                <a:latin typeface="Calibri"/>
                <a:ea typeface="Calibri"/>
                <a:cs typeface="Calibri"/>
                <a:sym typeface="Calibri"/>
              </a:rPr>
              <a:t>MyAnimeList</a:t>
            </a:r>
            <a:endParaRPr sz="1100"/>
          </a:p>
        </p:txBody>
      </p:sp>
      <p:pic>
        <p:nvPicPr>
          <p:cNvPr id="132" name="Google Shape;132;p25"/>
          <p:cNvPicPr preferRelativeResize="0"/>
          <p:nvPr/>
        </p:nvPicPr>
        <p:blipFill>
          <a:blip r:embed="rId3">
            <a:alphaModFix/>
          </a:blip>
          <a:stretch>
            <a:fillRect/>
          </a:stretch>
        </p:blipFill>
        <p:spPr>
          <a:xfrm>
            <a:off x="0" y="0"/>
            <a:ext cx="9144002" cy="5143499"/>
          </a:xfrm>
          <a:prstGeom prst="rect">
            <a:avLst/>
          </a:prstGeom>
          <a:noFill/>
          <a:ln>
            <a:noFill/>
          </a:ln>
        </p:spPr>
      </p:pic>
      <p:pic>
        <p:nvPicPr>
          <p:cNvPr id="133" name="Google Shape;133;p25"/>
          <p:cNvPicPr preferRelativeResize="0"/>
          <p:nvPr/>
        </p:nvPicPr>
        <p:blipFill>
          <a:blip r:embed="rId4">
            <a:alphaModFix/>
          </a:blip>
          <a:stretch>
            <a:fillRect/>
          </a:stretch>
        </p:blipFill>
        <p:spPr>
          <a:xfrm>
            <a:off x="2134913" y="361953"/>
            <a:ext cx="4874169" cy="1136525"/>
          </a:xfrm>
          <a:prstGeom prst="rect">
            <a:avLst/>
          </a:prstGeom>
          <a:noFill/>
          <a:ln>
            <a:noFill/>
          </a:ln>
        </p:spPr>
      </p:pic>
      <p:sp>
        <p:nvSpPr>
          <p:cNvPr id="134" name="Google Shape;134;p25"/>
          <p:cNvSpPr txBox="1"/>
          <p:nvPr/>
        </p:nvSpPr>
        <p:spPr>
          <a:xfrm>
            <a:off x="6414250" y="3178325"/>
            <a:ext cx="32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35" name="Google Shape;135;p25"/>
          <p:cNvPicPr preferRelativeResize="0"/>
          <p:nvPr/>
        </p:nvPicPr>
        <p:blipFill>
          <a:blip r:embed="rId5">
            <a:alphaModFix/>
          </a:blip>
          <a:stretch>
            <a:fillRect/>
          </a:stretch>
        </p:blipFill>
        <p:spPr>
          <a:xfrm>
            <a:off x="6785347" y="3850700"/>
            <a:ext cx="2358650" cy="1292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95" name="Google Shape;195;p34"/>
          <p:cNvSpPr txBox="1"/>
          <p:nvPr>
            <p:ph idx="1" type="body"/>
          </p:nvPr>
        </p:nvSpPr>
        <p:spPr>
          <a:xfrm>
            <a:off x="628650" y="273852"/>
            <a:ext cx="7886700" cy="4358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“I have a really good story, but i want a studio which has produced the most highest ranking animes to produce it ..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196" name="Google Shape;196;p34"/>
          <p:cNvPicPr preferRelativeResize="0"/>
          <p:nvPr/>
        </p:nvPicPr>
        <p:blipFill>
          <a:blip r:embed="rId3">
            <a:alphaModFix/>
          </a:blip>
          <a:stretch>
            <a:fillRect/>
          </a:stretch>
        </p:blipFill>
        <p:spPr>
          <a:xfrm>
            <a:off x="628638" y="1268038"/>
            <a:ext cx="3971925" cy="2828925"/>
          </a:xfrm>
          <a:prstGeom prst="rect">
            <a:avLst/>
          </a:prstGeom>
          <a:noFill/>
          <a:ln>
            <a:noFill/>
          </a:ln>
        </p:spPr>
      </p:pic>
      <p:pic>
        <p:nvPicPr>
          <p:cNvPr id="197" name="Google Shape;197;p34"/>
          <p:cNvPicPr preferRelativeResize="0"/>
          <p:nvPr/>
        </p:nvPicPr>
        <p:blipFill>
          <a:blip r:embed="rId4">
            <a:alphaModFix/>
          </a:blip>
          <a:stretch>
            <a:fillRect/>
          </a:stretch>
        </p:blipFill>
        <p:spPr>
          <a:xfrm>
            <a:off x="5821275" y="1508850"/>
            <a:ext cx="2694075" cy="2588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But there are also a few issues in the data</a:t>
            </a:r>
            <a:endParaRPr/>
          </a:p>
        </p:txBody>
      </p:sp>
      <p:sp>
        <p:nvSpPr>
          <p:cNvPr id="203" name="Google Shape;203;p3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317500" lvl="0" marL="457200" rtl="0" algn="l">
              <a:lnSpc>
                <a:spcPct val="90000"/>
              </a:lnSpc>
              <a:spcBef>
                <a:spcPts val="0"/>
              </a:spcBef>
              <a:spcAft>
                <a:spcPts val="0"/>
              </a:spcAft>
              <a:buSzPts val="1400"/>
              <a:buChar char="-"/>
            </a:pPr>
            <a:r>
              <a:rPr lang="en"/>
              <a:t>A lot of the issues in the dataset stem from </a:t>
            </a:r>
            <a:r>
              <a:rPr lang="en"/>
              <a:t>lenient</a:t>
            </a:r>
            <a:r>
              <a:rPr lang="en"/>
              <a:t> fact checking during user sign ups. </a:t>
            </a:r>
            <a:endParaRPr/>
          </a:p>
          <a:p>
            <a:pPr indent="-317500" lvl="0" marL="457200" rtl="0" algn="l">
              <a:lnSpc>
                <a:spcPct val="90000"/>
              </a:lnSpc>
              <a:spcBef>
                <a:spcPts val="0"/>
              </a:spcBef>
              <a:spcAft>
                <a:spcPts val="0"/>
              </a:spcAft>
              <a:buSzPts val="1400"/>
              <a:buChar char="-"/>
            </a:pPr>
            <a:r>
              <a:rPr lang="en"/>
              <a:t>The </a:t>
            </a:r>
            <a:r>
              <a:rPr lang="en"/>
              <a:t>noticeable</a:t>
            </a:r>
            <a:r>
              <a:rPr lang="en"/>
              <a:t> errors included -</a:t>
            </a:r>
            <a:endParaRPr/>
          </a:p>
          <a:p>
            <a:pPr indent="-317500" lvl="1" marL="914400" rtl="0" algn="l">
              <a:lnSpc>
                <a:spcPct val="90000"/>
              </a:lnSpc>
              <a:spcBef>
                <a:spcPts val="0"/>
              </a:spcBef>
              <a:spcAft>
                <a:spcPts val="0"/>
              </a:spcAft>
              <a:buSzPts val="1400"/>
              <a:buChar char="-"/>
            </a:pPr>
            <a:r>
              <a:rPr lang="en"/>
              <a:t>Completeness -&gt; Some address, gender, location data for users is incomplete</a:t>
            </a:r>
            <a:endParaRPr/>
          </a:p>
          <a:p>
            <a:pPr indent="-317500" lvl="1" marL="914400" rtl="0" algn="l">
              <a:lnSpc>
                <a:spcPct val="90000"/>
              </a:lnSpc>
              <a:spcBef>
                <a:spcPts val="0"/>
              </a:spcBef>
              <a:spcAft>
                <a:spcPts val="0"/>
              </a:spcAft>
              <a:buSzPts val="1400"/>
              <a:buChar char="-"/>
            </a:pPr>
            <a:r>
              <a:rPr lang="en"/>
              <a:t>Uniformity -&gt; Runtime for episodes is in hours as well as minutes.</a:t>
            </a:r>
            <a:endParaRPr/>
          </a:p>
          <a:p>
            <a:pPr indent="-317500" lvl="1" marL="914400" rtl="0" algn="l">
              <a:lnSpc>
                <a:spcPct val="90000"/>
              </a:lnSpc>
              <a:spcBef>
                <a:spcPts val="0"/>
              </a:spcBef>
              <a:spcAft>
                <a:spcPts val="0"/>
              </a:spcAft>
              <a:buSzPts val="1400"/>
              <a:buChar char="-"/>
            </a:pPr>
            <a:r>
              <a:rPr lang="en"/>
              <a:t>Accuracy -&gt; Fake birthdates for user profiles to bypass age restricted content.</a:t>
            </a:r>
            <a:endParaRPr/>
          </a:p>
          <a:p>
            <a:pPr indent="-317500" lvl="1" marL="914400" rtl="0" algn="l">
              <a:lnSpc>
                <a:spcPct val="90000"/>
              </a:lnSpc>
              <a:spcBef>
                <a:spcPts val="0"/>
              </a:spcBef>
              <a:spcAft>
                <a:spcPts val="0"/>
              </a:spcAft>
              <a:buSzPts val="1400"/>
              <a:buChar char="-"/>
            </a:pPr>
            <a:r>
              <a:rPr lang="en"/>
              <a:t>Validity -&gt; Invalid values for usernames and addresses for users.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Data Cleaning + Integration</a:t>
            </a:r>
            <a:endParaRPr/>
          </a:p>
        </p:txBody>
      </p:sp>
      <p:sp>
        <p:nvSpPr>
          <p:cNvPr id="209" name="Google Shape;209;p3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chemeClr val="dk1"/>
              </a:buClr>
              <a:buSzPts val="2100"/>
              <a:buNone/>
            </a:pPr>
            <a:r>
              <a:t/>
            </a:r>
            <a:endParaRPr/>
          </a:p>
        </p:txBody>
      </p:sp>
      <p:pic>
        <p:nvPicPr>
          <p:cNvPr id="210" name="Google Shape;210;p36"/>
          <p:cNvPicPr preferRelativeResize="0"/>
          <p:nvPr/>
        </p:nvPicPr>
        <p:blipFill>
          <a:blip r:embed="rId3">
            <a:alphaModFix/>
          </a:blip>
          <a:stretch>
            <a:fillRect/>
          </a:stretch>
        </p:blipFill>
        <p:spPr>
          <a:xfrm>
            <a:off x="154000" y="1350500"/>
            <a:ext cx="5599726" cy="2645099"/>
          </a:xfrm>
          <a:prstGeom prst="rect">
            <a:avLst/>
          </a:prstGeom>
          <a:noFill/>
          <a:ln>
            <a:noFill/>
          </a:ln>
        </p:spPr>
      </p:pic>
      <p:pic>
        <p:nvPicPr>
          <p:cNvPr id="211" name="Google Shape;211;p36"/>
          <p:cNvPicPr preferRelativeResize="0"/>
          <p:nvPr/>
        </p:nvPicPr>
        <p:blipFill>
          <a:blip r:embed="rId4">
            <a:alphaModFix/>
          </a:blip>
          <a:stretch>
            <a:fillRect/>
          </a:stretch>
        </p:blipFill>
        <p:spPr>
          <a:xfrm>
            <a:off x="6033175" y="1610412"/>
            <a:ext cx="2965549" cy="1922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Our data can also give you some statistics if you’re into math. . .</a:t>
            </a:r>
            <a:endParaRPr/>
          </a:p>
        </p:txBody>
      </p:sp>
      <p:sp>
        <p:nvSpPr>
          <p:cNvPr id="217" name="Google Shape;217;p3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id="223" name="Google Shape;223;p38"/>
          <p:cNvPicPr preferRelativeResize="0"/>
          <p:nvPr>
            <p:ph idx="1" type="body"/>
          </p:nvPr>
        </p:nvPicPr>
        <p:blipFill rotWithShape="1">
          <a:blip r:embed="rId3">
            <a:alphaModFix/>
          </a:blip>
          <a:srcRect b="0" l="0" r="0" t="0"/>
          <a:stretch/>
        </p:blipFill>
        <p:spPr>
          <a:xfrm>
            <a:off x="628650" y="525600"/>
            <a:ext cx="7886700" cy="4343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sp>
        <p:nvSpPr>
          <p:cNvPr id="229" name="Google Shape;229;p39"/>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chemeClr val="dk1"/>
              </a:buClr>
              <a:buSzPts val="2100"/>
              <a:buNone/>
            </a:pPr>
            <a:r>
              <a:t/>
            </a:r>
            <a:endParaRPr/>
          </a:p>
        </p:txBody>
      </p:sp>
      <p:pic>
        <p:nvPicPr>
          <p:cNvPr id="230" name="Google Shape;230;p39"/>
          <p:cNvPicPr preferRelativeResize="0"/>
          <p:nvPr/>
        </p:nvPicPr>
        <p:blipFill rotWithShape="1">
          <a:blip r:embed="rId3">
            <a:alphaModFix/>
          </a:blip>
          <a:srcRect b="0" l="0" r="0" t="0"/>
          <a:stretch/>
        </p:blipFill>
        <p:spPr>
          <a:xfrm>
            <a:off x="188120" y="213423"/>
            <a:ext cx="8327230" cy="45672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sp>
        <p:nvSpPr>
          <p:cNvPr id="236" name="Google Shape;236;p40"/>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chemeClr val="dk1"/>
              </a:buClr>
              <a:buSzPts val="2100"/>
              <a:buNone/>
            </a:pPr>
            <a:r>
              <a:t/>
            </a:r>
            <a:endParaRPr/>
          </a:p>
        </p:txBody>
      </p:sp>
      <p:pic>
        <p:nvPicPr>
          <p:cNvPr id="237" name="Google Shape;237;p40"/>
          <p:cNvPicPr preferRelativeResize="0"/>
          <p:nvPr/>
        </p:nvPicPr>
        <p:blipFill rotWithShape="1">
          <a:blip r:embed="rId3">
            <a:alphaModFix/>
          </a:blip>
          <a:srcRect b="0" l="0" r="0" t="0"/>
          <a:stretch/>
        </p:blipFill>
        <p:spPr>
          <a:xfrm>
            <a:off x="1907721" y="0"/>
            <a:ext cx="5328557"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Turns out we can also predict what genres go together in an anime . . . .</a:t>
            </a:r>
            <a:endParaRPr/>
          </a:p>
        </p:txBody>
      </p:sp>
      <p:sp>
        <p:nvSpPr>
          <p:cNvPr id="243" name="Google Shape;243;p41"/>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p:txBody>
      </p:sp>
      <p:graphicFrame>
        <p:nvGraphicFramePr>
          <p:cNvPr id="244" name="Google Shape;244;p41"/>
          <p:cNvGraphicFramePr/>
          <p:nvPr/>
        </p:nvGraphicFramePr>
        <p:xfrm>
          <a:off x="952500" y="1417475"/>
          <a:ext cx="3000000" cy="3000000"/>
        </p:xfrm>
        <a:graphic>
          <a:graphicData uri="http://schemas.openxmlformats.org/drawingml/2006/table">
            <a:tbl>
              <a:tblPr>
                <a:noFill/>
                <a:tableStyleId>{47F255C8-4BB3-450A-9188-EA5C605473D5}</a:tableStyleId>
              </a:tblPr>
              <a:tblGrid>
                <a:gridCol w="1809750"/>
                <a:gridCol w="1809750"/>
                <a:gridCol w="1809750"/>
                <a:gridCol w="1809750"/>
              </a:tblGrid>
              <a:tr h="381000">
                <a:tc>
                  <a:txBody>
                    <a:bodyPr/>
                    <a:lstStyle/>
                    <a:p>
                      <a:pPr indent="0" lvl="0" marL="0" rtl="0" algn="ctr">
                        <a:spcBef>
                          <a:spcPts val="0"/>
                        </a:spcBef>
                        <a:spcAft>
                          <a:spcPts val="0"/>
                        </a:spcAft>
                        <a:buNone/>
                      </a:pPr>
                      <a:r>
                        <a:rPr b="1" lang="en"/>
                        <a:t>Genre 1</a:t>
                      </a:r>
                      <a:endParaRPr b="1"/>
                    </a:p>
                  </a:txBody>
                  <a:tcPr marT="91425" marB="91425" marR="91425" marL="91425"/>
                </a:tc>
                <a:tc>
                  <a:txBody>
                    <a:bodyPr/>
                    <a:lstStyle/>
                    <a:p>
                      <a:pPr indent="0" lvl="0" marL="0" rtl="0" algn="ctr">
                        <a:spcBef>
                          <a:spcPts val="0"/>
                        </a:spcBef>
                        <a:spcAft>
                          <a:spcPts val="0"/>
                        </a:spcAft>
                        <a:buNone/>
                      </a:pPr>
                      <a:r>
                        <a:rPr b="1" lang="en"/>
                        <a:t>Genre 2</a:t>
                      </a:r>
                      <a:endParaRPr b="1"/>
                    </a:p>
                  </a:txBody>
                  <a:tcPr marT="91425" marB="91425" marR="91425" marL="91425"/>
                </a:tc>
                <a:tc>
                  <a:txBody>
                    <a:bodyPr/>
                    <a:lstStyle/>
                    <a:p>
                      <a:pPr indent="0" lvl="0" marL="0" rtl="0" algn="ctr">
                        <a:spcBef>
                          <a:spcPts val="0"/>
                        </a:spcBef>
                        <a:spcAft>
                          <a:spcPts val="0"/>
                        </a:spcAft>
                        <a:buNone/>
                      </a:pPr>
                      <a:r>
                        <a:rPr b="1" lang="en"/>
                        <a:t>Genre 3</a:t>
                      </a:r>
                      <a:endParaRPr b="1"/>
                    </a:p>
                  </a:txBody>
                  <a:tcPr marT="91425" marB="91425" marR="91425" marL="91425"/>
                </a:tc>
                <a:tc>
                  <a:txBody>
                    <a:bodyPr/>
                    <a:lstStyle/>
                    <a:p>
                      <a:pPr indent="0" lvl="0" marL="0" rtl="0" algn="ctr">
                        <a:spcBef>
                          <a:spcPts val="0"/>
                        </a:spcBef>
                        <a:spcAft>
                          <a:spcPts val="0"/>
                        </a:spcAft>
                        <a:buNone/>
                      </a:pPr>
                      <a:r>
                        <a:rPr b="1" lang="en"/>
                        <a:t>Genre 4</a:t>
                      </a:r>
                      <a:endParaRPr b="1"/>
                    </a:p>
                  </a:txBody>
                  <a:tcPr marT="91425" marB="91425" marR="91425" marL="91425"/>
                </a:tc>
              </a:tr>
              <a:tr h="381000">
                <a:tc>
                  <a:txBody>
                    <a:bodyPr/>
                    <a:lstStyle/>
                    <a:p>
                      <a:pPr indent="0" lvl="0" marL="0" rtl="0" algn="ctr">
                        <a:spcBef>
                          <a:spcPts val="0"/>
                        </a:spcBef>
                        <a:spcAft>
                          <a:spcPts val="0"/>
                        </a:spcAft>
                        <a:buNone/>
                      </a:pPr>
                      <a:r>
                        <a:rPr lang="en"/>
                        <a:t>Adventure</a:t>
                      </a:r>
                      <a:endParaRPr/>
                    </a:p>
                  </a:txBody>
                  <a:tcPr marT="91425" marB="91425" marR="91425" marL="91425"/>
                </a:tc>
                <a:tc>
                  <a:txBody>
                    <a:bodyPr/>
                    <a:lstStyle/>
                    <a:p>
                      <a:pPr indent="0" lvl="0" marL="0" rtl="0" algn="ctr">
                        <a:spcBef>
                          <a:spcPts val="0"/>
                        </a:spcBef>
                        <a:spcAft>
                          <a:spcPts val="0"/>
                        </a:spcAft>
                        <a:buNone/>
                      </a:pPr>
                      <a:r>
                        <a:rPr lang="en"/>
                        <a:t>Comedy</a:t>
                      </a:r>
                      <a:endParaRPr/>
                    </a:p>
                  </a:txBody>
                  <a:tcPr marT="91425" marB="91425" marR="91425" marL="91425"/>
                </a:tc>
                <a:tc>
                  <a:txBody>
                    <a:bodyPr/>
                    <a:lstStyle/>
                    <a:p>
                      <a:pPr indent="0" lvl="0" marL="0" rtl="0" algn="ctr">
                        <a:spcBef>
                          <a:spcPts val="0"/>
                        </a:spcBef>
                        <a:spcAft>
                          <a:spcPts val="0"/>
                        </a:spcAft>
                        <a:buNone/>
                      </a:pPr>
                      <a:r>
                        <a:rPr lang="en"/>
                        <a:t>Fantasy</a:t>
                      </a:r>
                      <a:endParaRPr/>
                    </a:p>
                  </a:txBody>
                  <a:tcPr marT="91425" marB="91425" marR="91425" marL="91425"/>
                </a:tc>
                <a:tc>
                  <a:txBody>
                    <a:bodyPr/>
                    <a:lstStyle/>
                    <a:p>
                      <a:pPr indent="0" lvl="0" marL="0" rtl="0" algn="ctr">
                        <a:spcBef>
                          <a:spcPts val="0"/>
                        </a:spcBef>
                        <a:spcAft>
                          <a:spcPts val="0"/>
                        </a:spcAft>
                        <a:buNone/>
                      </a:pPr>
                      <a:r>
                        <a:rPr lang="en"/>
                        <a:t>Kids</a:t>
                      </a:r>
                      <a:endParaRPr/>
                    </a:p>
                  </a:txBody>
                  <a:tcPr marT="91425" marB="91425" marR="91425" marL="91425"/>
                </a:tc>
              </a:tr>
              <a:tr h="381000">
                <a:tc>
                  <a:txBody>
                    <a:bodyPr/>
                    <a:lstStyle/>
                    <a:p>
                      <a:pPr indent="0" lvl="0" marL="0" rtl="0" algn="ctr">
                        <a:spcBef>
                          <a:spcPts val="0"/>
                        </a:spcBef>
                        <a:spcAft>
                          <a:spcPts val="0"/>
                        </a:spcAft>
                        <a:buNone/>
                      </a:pPr>
                      <a:r>
                        <a:rPr lang="en"/>
                        <a:t>Adventure</a:t>
                      </a:r>
                      <a:endParaRPr/>
                    </a:p>
                  </a:txBody>
                  <a:tcPr marT="91425" marB="91425" marR="91425" marL="91425"/>
                </a:tc>
                <a:tc>
                  <a:txBody>
                    <a:bodyPr/>
                    <a:lstStyle/>
                    <a:p>
                      <a:pPr indent="0" lvl="0" marL="0" rtl="0" algn="ctr">
                        <a:spcBef>
                          <a:spcPts val="0"/>
                        </a:spcBef>
                        <a:spcAft>
                          <a:spcPts val="0"/>
                        </a:spcAft>
                        <a:buNone/>
                      </a:pPr>
                      <a:r>
                        <a:rPr lang="en"/>
                        <a:t>Comedy</a:t>
                      </a:r>
                      <a:endParaRPr/>
                    </a:p>
                  </a:txBody>
                  <a:tcPr marT="91425" marB="91425" marR="91425" marL="91425"/>
                </a:tc>
                <a:tc>
                  <a:txBody>
                    <a:bodyPr/>
                    <a:lstStyle/>
                    <a:p>
                      <a:pPr indent="0" lvl="0" marL="0" rtl="0" algn="ctr">
                        <a:spcBef>
                          <a:spcPts val="0"/>
                        </a:spcBef>
                        <a:spcAft>
                          <a:spcPts val="0"/>
                        </a:spcAft>
                        <a:buNone/>
                      </a:pPr>
                      <a:r>
                        <a:rPr lang="en"/>
                        <a:t>Fantasy</a:t>
                      </a:r>
                      <a:endParaRPr/>
                    </a:p>
                  </a:txBody>
                  <a:tcPr marT="91425" marB="91425" marR="91425" marL="91425"/>
                </a:tc>
                <a:tc>
                  <a:txBody>
                    <a:bodyPr/>
                    <a:lstStyle/>
                    <a:p>
                      <a:pPr indent="0" lvl="0" marL="0" rtl="0" algn="ctr">
                        <a:spcBef>
                          <a:spcPts val="0"/>
                        </a:spcBef>
                        <a:spcAft>
                          <a:spcPts val="0"/>
                        </a:spcAft>
                        <a:buNone/>
                      </a:pPr>
                      <a:r>
                        <a:rPr lang="en"/>
                        <a:t>Action</a:t>
                      </a:r>
                      <a:endParaRPr/>
                    </a:p>
                  </a:txBody>
                  <a:tcPr marT="91425" marB="91425" marR="91425" marL="91425"/>
                </a:tc>
              </a:tr>
              <a:tr h="381000">
                <a:tc>
                  <a:txBody>
                    <a:bodyPr/>
                    <a:lstStyle/>
                    <a:p>
                      <a:pPr indent="0" lvl="0" marL="0" rtl="0" algn="ctr">
                        <a:spcBef>
                          <a:spcPts val="0"/>
                        </a:spcBef>
                        <a:spcAft>
                          <a:spcPts val="0"/>
                        </a:spcAft>
                        <a:buNone/>
                      </a:pPr>
                      <a:r>
                        <a:rPr lang="en"/>
                        <a:t>Adventure</a:t>
                      </a:r>
                      <a:endParaRPr/>
                    </a:p>
                  </a:txBody>
                  <a:tcPr marT="91425" marB="91425" marR="91425" marL="91425"/>
                </a:tc>
                <a:tc>
                  <a:txBody>
                    <a:bodyPr/>
                    <a:lstStyle/>
                    <a:p>
                      <a:pPr indent="0" lvl="0" marL="0" rtl="0" algn="ctr">
                        <a:spcBef>
                          <a:spcPts val="0"/>
                        </a:spcBef>
                        <a:spcAft>
                          <a:spcPts val="0"/>
                        </a:spcAft>
                        <a:buNone/>
                      </a:pPr>
                      <a:r>
                        <a:rPr lang="en"/>
                        <a:t>Comedy</a:t>
                      </a:r>
                      <a:endParaRPr/>
                    </a:p>
                  </a:txBody>
                  <a:tcPr marT="91425" marB="91425" marR="91425" marL="91425"/>
                </a:tc>
                <a:tc>
                  <a:txBody>
                    <a:bodyPr/>
                    <a:lstStyle/>
                    <a:p>
                      <a:pPr indent="0" lvl="0" marL="0" rtl="0" algn="ctr">
                        <a:spcBef>
                          <a:spcPts val="0"/>
                        </a:spcBef>
                        <a:spcAft>
                          <a:spcPts val="0"/>
                        </a:spcAft>
                        <a:buNone/>
                      </a:pPr>
                      <a:r>
                        <a:rPr lang="en"/>
                        <a:t>Fantasy</a:t>
                      </a:r>
                      <a:endParaRPr/>
                    </a:p>
                  </a:txBody>
                  <a:tcPr marT="91425" marB="91425" marR="91425" marL="91425"/>
                </a:tc>
                <a:tc>
                  <a:txBody>
                    <a:bodyPr/>
                    <a:lstStyle/>
                    <a:p>
                      <a:pPr indent="0" lvl="0" marL="0" rtl="0" algn="ctr">
                        <a:spcBef>
                          <a:spcPts val="0"/>
                        </a:spcBef>
                        <a:spcAft>
                          <a:spcPts val="0"/>
                        </a:spcAft>
                        <a:buNone/>
                      </a:pPr>
                      <a:r>
                        <a:rPr lang="en"/>
                        <a:t>Shounen</a:t>
                      </a:r>
                      <a:endParaRPr/>
                    </a:p>
                  </a:txBody>
                  <a:tcPr marT="91425" marB="91425" marR="91425" marL="91425"/>
                </a:tc>
              </a:tr>
              <a:tr h="381000">
                <a:tc>
                  <a:txBody>
                    <a:bodyPr/>
                    <a:lstStyle/>
                    <a:p>
                      <a:pPr indent="0" lvl="0" marL="0" rtl="0" algn="ctr">
                        <a:spcBef>
                          <a:spcPts val="0"/>
                        </a:spcBef>
                        <a:spcAft>
                          <a:spcPts val="0"/>
                        </a:spcAft>
                        <a:buNone/>
                      </a:pPr>
                      <a:r>
                        <a:rPr lang="en"/>
                        <a:t>Action</a:t>
                      </a:r>
                      <a:endParaRPr/>
                    </a:p>
                  </a:txBody>
                  <a:tcPr marT="91425" marB="91425" marR="91425" marL="91425"/>
                </a:tc>
                <a:tc>
                  <a:txBody>
                    <a:bodyPr/>
                    <a:lstStyle/>
                    <a:p>
                      <a:pPr indent="0" lvl="0" marL="0" rtl="0" algn="ctr">
                        <a:spcBef>
                          <a:spcPts val="0"/>
                        </a:spcBef>
                        <a:spcAft>
                          <a:spcPts val="0"/>
                        </a:spcAft>
                        <a:buNone/>
                      </a:pPr>
                      <a:r>
                        <a:rPr lang="en"/>
                        <a:t>Adventure</a:t>
                      </a:r>
                      <a:endParaRPr/>
                    </a:p>
                  </a:txBody>
                  <a:tcPr marT="91425" marB="91425" marR="91425" marL="91425"/>
                </a:tc>
                <a:tc>
                  <a:txBody>
                    <a:bodyPr/>
                    <a:lstStyle/>
                    <a:p>
                      <a:pPr indent="0" lvl="0" marL="0" rtl="0" algn="ctr">
                        <a:spcBef>
                          <a:spcPts val="0"/>
                        </a:spcBef>
                        <a:spcAft>
                          <a:spcPts val="0"/>
                        </a:spcAft>
                        <a:buNone/>
                      </a:pPr>
                      <a:r>
                        <a:rPr lang="en"/>
                        <a:t>Comedy</a:t>
                      </a:r>
                      <a:endParaRPr/>
                    </a:p>
                  </a:txBody>
                  <a:tcPr marT="91425" marB="91425" marR="91425" marL="91425"/>
                </a:tc>
                <a:tc>
                  <a:txBody>
                    <a:bodyPr/>
                    <a:lstStyle/>
                    <a:p>
                      <a:pPr indent="0" lvl="0" marL="0" rtl="0" algn="ctr">
                        <a:spcBef>
                          <a:spcPts val="0"/>
                        </a:spcBef>
                        <a:spcAft>
                          <a:spcPts val="0"/>
                        </a:spcAft>
                        <a:buNone/>
                      </a:pPr>
                      <a:r>
                        <a:rPr lang="en"/>
                        <a:t>Sci-Fi</a:t>
                      </a:r>
                      <a:endParaRPr/>
                    </a:p>
                  </a:txBody>
                  <a:tcPr marT="91425" marB="91425" marR="91425" marL="91425"/>
                </a:tc>
              </a:tr>
              <a:tr h="381000">
                <a:tc>
                  <a:txBody>
                    <a:bodyPr/>
                    <a:lstStyle/>
                    <a:p>
                      <a:pPr indent="0" lvl="0" marL="0" rtl="0" algn="ctr">
                        <a:spcBef>
                          <a:spcPts val="0"/>
                        </a:spcBef>
                        <a:spcAft>
                          <a:spcPts val="0"/>
                        </a:spcAft>
                        <a:buNone/>
                      </a:pPr>
                      <a:r>
                        <a:rPr lang="en"/>
                        <a:t>Action</a:t>
                      </a:r>
                      <a:endParaRPr/>
                    </a:p>
                  </a:txBody>
                  <a:tcPr marT="91425" marB="91425" marR="91425" marL="91425"/>
                </a:tc>
                <a:tc>
                  <a:txBody>
                    <a:bodyPr/>
                    <a:lstStyle/>
                    <a:p>
                      <a:pPr indent="0" lvl="0" marL="0" rtl="0" algn="ctr">
                        <a:spcBef>
                          <a:spcPts val="0"/>
                        </a:spcBef>
                        <a:spcAft>
                          <a:spcPts val="0"/>
                        </a:spcAft>
                        <a:buNone/>
                      </a:pPr>
                      <a:r>
                        <a:rPr lang="en"/>
                        <a:t>Adventure</a:t>
                      </a:r>
                      <a:endParaRPr/>
                    </a:p>
                  </a:txBody>
                  <a:tcPr marT="91425" marB="91425" marR="91425" marL="91425"/>
                </a:tc>
                <a:tc>
                  <a:txBody>
                    <a:bodyPr/>
                    <a:lstStyle/>
                    <a:p>
                      <a:pPr indent="0" lvl="0" marL="0" rtl="0" algn="ctr">
                        <a:spcBef>
                          <a:spcPts val="0"/>
                        </a:spcBef>
                        <a:spcAft>
                          <a:spcPts val="0"/>
                        </a:spcAft>
                        <a:buNone/>
                      </a:pPr>
                      <a:r>
                        <a:rPr lang="en"/>
                        <a:t>Comedy</a:t>
                      </a:r>
                      <a:endParaRPr/>
                    </a:p>
                  </a:txBody>
                  <a:tcPr marT="91425" marB="91425" marR="91425" marL="91425"/>
                </a:tc>
                <a:tc>
                  <a:txBody>
                    <a:bodyPr/>
                    <a:lstStyle/>
                    <a:p>
                      <a:pPr indent="0" lvl="0" marL="0" rtl="0" algn="ctr">
                        <a:spcBef>
                          <a:spcPts val="0"/>
                        </a:spcBef>
                        <a:spcAft>
                          <a:spcPts val="0"/>
                        </a:spcAft>
                        <a:buNone/>
                      </a:pPr>
                      <a:r>
                        <a:rPr lang="en"/>
                        <a:t>Fantasy</a:t>
                      </a:r>
                      <a:endParaRPr/>
                    </a:p>
                  </a:txBody>
                  <a:tcPr marT="91425" marB="91425" marR="91425" marL="91425"/>
                </a:tc>
              </a:tr>
              <a:tr h="381000">
                <a:tc>
                  <a:txBody>
                    <a:bodyPr/>
                    <a:lstStyle/>
                    <a:p>
                      <a:pPr indent="0" lvl="0" marL="0" rtl="0" algn="ctr">
                        <a:spcBef>
                          <a:spcPts val="0"/>
                        </a:spcBef>
                        <a:spcAft>
                          <a:spcPts val="0"/>
                        </a:spcAft>
                        <a:buNone/>
                      </a:pPr>
                      <a:r>
                        <a:rPr lang="en"/>
                        <a:t>Action</a:t>
                      </a:r>
                      <a:endParaRPr/>
                    </a:p>
                  </a:txBody>
                  <a:tcPr marT="91425" marB="91425" marR="91425" marL="91425"/>
                </a:tc>
                <a:tc>
                  <a:txBody>
                    <a:bodyPr/>
                    <a:lstStyle/>
                    <a:p>
                      <a:pPr indent="0" lvl="0" marL="0" rtl="0" algn="ctr">
                        <a:spcBef>
                          <a:spcPts val="0"/>
                        </a:spcBef>
                        <a:spcAft>
                          <a:spcPts val="0"/>
                        </a:spcAft>
                        <a:buNone/>
                      </a:pPr>
                      <a:r>
                        <a:rPr lang="en"/>
                        <a:t>Adventure</a:t>
                      </a:r>
                      <a:endParaRPr/>
                    </a:p>
                  </a:txBody>
                  <a:tcPr marT="91425" marB="91425" marR="91425" marL="91425"/>
                </a:tc>
                <a:tc>
                  <a:txBody>
                    <a:bodyPr/>
                    <a:lstStyle/>
                    <a:p>
                      <a:pPr indent="0" lvl="0" marL="0" rtl="0" algn="ctr">
                        <a:spcBef>
                          <a:spcPts val="0"/>
                        </a:spcBef>
                        <a:spcAft>
                          <a:spcPts val="0"/>
                        </a:spcAft>
                        <a:buNone/>
                      </a:pPr>
                      <a:r>
                        <a:rPr lang="en"/>
                        <a:t>Comedy</a:t>
                      </a:r>
                      <a:endParaRPr/>
                    </a:p>
                  </a:txBody>
                  <a:tcPr marT="91425" marB="91425" marR="91425" marL="91425"/>
                </a:tc>
                <a:tc>
                  <a:txBody>
                    <a:bodyPr/>
                    <a:lstStyle/>
                    <a:p>
                      <a:pPr indent="0" lvl="0" marL="0" rtl="0" algn="ctr">
                        <a:spcBef>
                          <a:spcPts val="0"/>
                        </a:spcBef>
                        <a:spcAft>
                          <a:spcPts val="0"/>
                        </a:spcAft>
                        <a:buNone/>
                      </a:pPr>
                      <a:r>
                        <a:rPr lang="en"/>
                        <a:t>Shounen</a:t>
                      </a:r>
                      <a:endParaRPr/>
                    </a:p>
                  </a:txBody>
                  <a:tcPr marT="91425" marB="91425" marR="91425" marL="91425"/>
                </a:tc>
              </a:tr>
              <a:tr h="381000">
                <a:tc>
                  <a:txBody>
                    <a:bodyPr/>
                    <a:lstStyle/>
                    <a:p>
                      <a:pPr indent="0" lvl="0" marL="0" rtl="0" algn="ctr">
                        <a:spcBef>
                          <a:spcPts val="0"/>
                        </a:spcBef>
                        <a:spcAft>
                          <a:spcPts val="0"/>
                        </a:spcAft>
                        <a:buNone/>
                      </a:pPr>
                      <a:r>
                        <a:rPr lang="en"/>
                        <a:t>Comedy</a:t>
                      </a:r>
                      <a:endParaRPr/>
                    </a:p>
                  </a:txBody>
                  <a:tcPr marT="91425" marB="91425" marR="91425" marL="91425"/>
                </a:tc>
                <a:tc>
                  <a:txBody>
                    <a:bodyPr/>
                    <a:lstStyle/>
                    <a:p>
                      <a:pPr indent="0" lvl="0" marL="0" rtl="0" algn="ctr">
                        <a:spcBef>
                          <a:spcPts val="0"/>
                        </a:spcBef>
                        <a:spcAft>
                          <a:spcPts val="0"/>
                        </a:spcAft>
                        <a:buNone/>
                      </a:pPr>
                      <a:r>
                        <a:rPr lang="en"/>
                        <a:t>Fantasy</a:t>
                      </a:r>
                      <a:endParaRPr/>
                    </a:p>
                  </a:txBody>
                  <a:tcPr marT="91425" marB="91425" marR="91425" marL="91425"/>
                </a:tc>
                <a:tc>
                  <a:txBody>
                    <a:bodyPr/>
                    <a:lstStyle/>
                    <a:p>
                      <a:pPr indent="0" lvl="0" marL="0" rtl="0" algn="ctr">
                        <a:spcBef>
                          <a:spcPts val="0"/>
                        </a:spcBef>
                        <a:spcAft>
                          <a:spcPts val="0"/>
                        </a:spcAft>
                        <a:buNone/>
                      </a:pPr>
                      <a:r>
                        <a:rPr lang="en"/>
                        <a:t>Kids</a:t>
                      </a:r>
                      <a:endParaRPr/>
                    </a:p>
                  </a:txBody>
                  <a:tcPr marT="91425" marB="91425" marR="91425" marL="91425"/>
                </a:tc>
                <a:tc>
                  <a:txBody>
                    <a:bodyPr/>
                    <a:lstStyle/>
                    <a:p>
                      <a:pPr indent="0" lvl="0" marL="0" rtl="0" algn="ctr">
                        <a:spcBef>
                          <a:spcPts val="0"/>
                        </a:spcBef>
                        <a:spcAft>
                          <a:spcPts val="0"/>
                        </a:spcAft>
                        <a:buNone/>
                      </a:pPr>
                      <a:r>
                        <a:rPr lang="en"/>
                        <a:t>Adventure</a:t>
                      </a:r>
                      <a:endParaRPr/>
                    </a:p>
                  </a:txBody>
                  <a:tcPr marT="91425" marB="91425" marR="91425" marL="91425"/>
                </a:tc>
              </a:tr>
            </a:tbl>
          </a:graphicData>
        </a:graphic>
      </p:graphicFrame>
      <p:sp>
        <p:nvSpPr>
          <p:cNvPr id="245" name="Google Shape;245;p41"/>
          <p:cNvSpPr txBox="1"/>
          <p:nvPr/>
        </p:nvSpPr>
        <p:spPr>
          <a:xfrm>
            <a:off x="3163350" y="4632725"/>
            <a:ext cx="578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Shounen: a genre of Japanese comics and animated films aimed primarily at a young male audience, typically characterized by action-filled plots.</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Document DB vs Relational DB ?</a:t>
            </a:r>
            <a:endParaRPr/>
          </a:p>
        </p:txBody>
      </p:sp>
      <p:sp>
        <p:nvSpPr>
          <p:cNvPr id="251" name="Google Shape;251;p4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52" name="Google Shape;252;p42"/>
          <p:cNvPicPr preferRelativeResize="0"/>
          <p:nvPr/>
        </p:nvPicPr>
        <p:blipFill>
          <a:blip r:embed="rId3">
            <a:alphaModFix/>
          </a:blip>
          <a:stretch>
            <a:fillRect/>
          </a:stretch>
        </p:blipFill>
        <p:spPr>
          <a:xfrm>
            <a:off x="898325" y="950174"/>
            <a:ext cx="7347350" cy="4101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258" name="Google Shape;258;p4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59" name="Google Shape;259;p43"/>
          <p:cNvPicPr preferRelativeResize="0"/>
          <p:nvPr/>
        </p:nvPicPr>
        <p:blipFill>
          <a:blip r:embed="rId3">
            <a:alphaModFix/>
          </a:blip>
          <a:stretch>
            <a:fillRect/>
          </a:stretch>
        </p:blipFill>
        <p:spPr>
          <a:xfrm>
            <a:off x="14288" y="66675"/>
            <a:ext cx="9115425" cy="5010150"/>
          </a:xfrm>
          <a:prstGeom prst="rect">
            <a:avLst/>
          </a:prstGeom>
          <a:noFill/>
          <a:ln>
            <a:noFill/>
          </a:ln>
        </p:spPr>
      </p:pic>
      <p:pic>
        <p:nvPicPr>
          <p:cNvPr id="260" name="Google Shape;260;p43"/>
          <p:cNvPicPr preferRelativeResize="0"/>
          <p:nvPr/>
        </p:nvPicPr>
        <p:blipFill>
          <a:blip r:embed="rId4">
            <a:alphaModFix/>
          </a:blip>
          <a:stretch>
            <a:fillRect/>
          </a:stretch>
        </p:blipFill>
        <p:spPr>
          <a:xfrm>
            <a:off x="5585300" y="66675"/>
            <a:ext cx="3544425" cy="452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Overview of Data</a:t>
            </a:r>
            <a:endParaRPr/>
          </a:p>
        </p:txBody>
      </p:sp>
      <p:sp>
        <p:nvSpPr>
          <p:cNvPr id="141" name="Google Shape;141;p2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fontScale="92500" lnSpcReduction="20000"/>
          </a:bodyPr>
          <a:lstStyle/>
          <a:p>
            <a:pPr indent="-38100" lvl="0" marL="177800" rtl="0" algn="l">
              <a:lnSpc>
                <a:spcPct val="90000"/>
              </a:lnSpc>
              <a:spcBef>
                <a:spcPts val="0"/>
              </a:spcBef>
              <a:spcAft>
                <a:spcPts val="0"/>
              </a:spcAft>
              <a:buClr>
                <a:schemeClr val="dk1"/>
              </a:buClr>
              <a:buSzPct val="100000"/>
              <a:buNone/>
            </a:pPr>
            <a:r>
              <a:rPr lang="en"/>
              <a:t>-	MyAnimeList is the </a:t>
            </a:r>
            <a:r>
              <a:rPr lang="en"/>
              <a:t>world's</a:t>
            </a:r>
            <a:r>
              <a:rPr lang="en"/>
              <a:t> largest anime and manga database and community.</a:t>
            </a:r>
            <a:endParaRPr/>
          </a:p>
          <a:p>
            <a:pPr indent="-38100" lvl="0" marL="177800" rtl="0" algn="l">
              <a:lnSpc>
                <a:spcPct val="90000"/>
              </a:lnSpc>
              <a:spcBef>
                <a:spcPts val="0"/>
              </a:spcBef>
              <a:spcAft>
                <a:spcPts val="0"/>
              </a:spcAft>
              <a:buClr>
                <a:schemeClr val="dk1"/>
              </a:buClr>
              <a:buSzPct val="100000"/>
              <a:buNone/>
            </a:pPr>
            <a:r>
              <a:t/>
            </a:r>
            <a:endParaRPr/>
          </a:p>
          <a:p>
            <a:pPr indent="-38100" lvl="0" marL="177800" rtl="0" algn="l">
              <a:lnSpc>
                <a:spcPct val="90000"/>
              </a:lnSpc>
              <a:spcBef>
                <a:spcPts val="0"/>
              </a:spcBef>
              <a:spcAft>
                <a:spcPts val="0"/>
              </a:spcAft>
              <a:buClr>
                <a:schemeClr val="dk1"/>
              </a:buClr>
              <a:buSzPct val="100000"/>
              <a:buNone/>
            </a:pPr>
            <a:r>
              <a:rPr lang="en"/>
              <a:t>-	From Kaggle we were able to obtain data regarding the users, anime and the watchlist for each user.</a:t>
            </a:r>
            <a:endParaRPr/>
          </a:p>
          <a:p>
            <a:pPr indent="-38100" lvl="0" marL="177800" rtl="0" algn="l">
              <a:lnSpc>
                <a:spcPct val="90000"/>
              </a:lnSpc>
              <a:spcBef>
                <a:spcPts val="0"/>
              </a:spcBef>
              <a:spcAft>
                <a:spcPts val="0"/>
              </a:spcAft>
              <a:buClr>
                <a:schemeClr val="dk1"/>
              </a:buClr>
              <a:buSzPct val="100000"/>
              <a:buNone/>
            </a:pPr>
            <a:r>
              <a:t/>
            </a:r>
            <a:endParaRPr/>
          </a:p>
          <a:p>
            <a:pPr indent="-38100" lvl="0" marL="177800" rtl="0" algn="l">
              <a:lnSpc>
                <a:spcPct val="90000"/>
              </a:lnSpc>
              <a:spcBef>
                <a:spcPts val="0"/>
              </a:spcBef>
              <a:spcAft>
                <a:spcPts val="0"/>
              </a:spcAft>
              <a:buClr>
                <a:schemeClr val="dk1"/>
              </a:buClr>
              <a:buSzPct val="100000"/>
              <a:buNone/>
            </a:pPr>
            <a:r>
              <a:rPr lang="en"/>
              <a:t>-	The Global anime market </a:t>
            </a:r>
            <a:r>
              <a:rPr lang="en"/>
              <a:t>size</a:t>
            </a:r>
            <a:r>
              <a:rPr lang="en"/>
              <a:t> was </a:t>
            </a:r>
            <a:r>
              <a:rPr lang="en"/>
              <a:t>valued</a:t>
            </a:r>
            <a:r>
              <a:rPr lang="en"/>
              <a:t> at USD 28.61 billion in 2022 and is expected to grow.</a:t>
            </a:r>
            <a:endParaRPr/>
          </a:p>
          <a:p>
            <a:pPr indent="-38100" lvl="0" marL="177800" rtl="0" algn="l">
              <a:lnSpc>
                <a:spcPct val="90000"/>
              </a:lnSpc>
              <a:spcBef>
                <a:spcPts val="0"/>
              </a:spcBef>
              <a:spcAft>
                <a:spcPts val="0"/>
              </a:spcAft>
              <a:buClr>
                <a:schemeClr val="dk1"/>
              </a:buClr>
              <a:buSzPct val="100000"/>
              <a:buNone/>
            </a:pPr>
            <a:r>
              <a:t/>
            </a:r>
            <a:endParaRPr/>
          </a:p>
          <a:p>
            <a:pPr indent="-38100" lvl="0" marL="177800" rtl="0" algn="l">
              <a:lnSpc>
                <a:spcPct val="90000"/>
              </a:lnSpc>
              <a:spcBef>
                <a:spcPts val="0"/>
              </a:spcBef>
              <a:spcAft>
                <a:spcPts val="0"/>
              </a:spcAft>
              <a:buClr>
                <a:schemeClr val="dk1"/>
              </a:buClr>
              <a:buSzPct val="100000"/>
              <a:buNone/>
            </a:pPr>
            <a:r>
              <a:rPr lang="en"/>
              <a:t>-	Given the amount of media consumption by public today, we believe this data is beneficial to studio executives and general public alike when it comes to deciding what to watch next as well as strategic decisions such as which genres would profit more among what audience.</a:t>
            </a:r>
            <a:endParaRPr/>
          </a:p>
          <a:p>
            <a:pPr indent="-38100" lvl="0" marL="177800" rtl="0" algn="l">
              <a:lnSpc>
                <a:spcPct val="90000"/>
              </a:lnSpc>
              <a:spcBef>
                <a:spcPts val="0"/>
              </a:spcBef>
              <a:spcAft>
                <a:spcPts val="0"/>
              </a:spcAft>
              <a:buClr>
                <a:schemeClr val="dk1"/>
              </a:buClr>
              <a:buSzPct val="100000"/>
              <a:buNone/>
            </a:pPr>
            <a:r>
              <a:t/>
            </a:r>
            <a:endParaRPr/>
          </a:p>
          <a:p>
            <a:pPr indent="-38100" lvl="0" marL="177800" rtl="0" algn="l">
              <a:lnSpc>
                <a:spcPct val="90000"/>
              </a:lnSpc>
              <a:spcBef>
                <a:spcPts val="0"/>
              </a:spcBef>
              <a:spcAft>
                <a:spcPts val="0"/>
              </a:spcAft>
              <a:buClr>
                <a:schemeClr val="dk1"/>
              </a:buClr>
              <a:buSzPct val="1000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266" name="Google Shape;266;p4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267" name="Google Shape;267;p44"/>
          <p:cNvSpPr txBox="1"/>
          <p:nvPr/>
        </p:nvSpPr>
        <p:spPr>
          <a:xfrm>
            <a:off x="3036975" y="3574450"/>
            <a:ext cx="613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68" name="Google Shape;268;p44"/>
          <p:cNvPicPr preferRelativeResize="0"/>
          <p:nvPr/>
        </p:nvPicPr>
        <p:blipFill>
          <a:blip r:embed="rId3">
            <a:alphaModFix/>
          </a:blip>
          <a:stretch>
            <a:fillRect/>
          </a:stretch>
        </p:blipFill>
        <p:spPr>
          <a:xfrm>
            <a:off x="1260500" y="0"/>
            <a:ext cx="6858000" cy="5143500"/>
          </a:xfrm>
          <a:prstGeom prst="rect">
            <a:avLst/>
          </a:prstGeom>
          <a:noFill/>
          <a:ln>
            <a:noFill/>
          </a:ln>
        </p:spPr>
      </p:pic>
      <p:sp>
        <p:nvSpPr>
          <p:cNvPr id="269" name="Google Shape;269;p44"/>
          <p:cNvSpPr/>
          <p:nvPr/>
        </p:nvSpPr>
        <p:spPr>
          <a:xfrm>
            <a:off x="1260500" y="0"/>
            <a:ext cx="3374131" cy="63857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chemeClr val="dk1"/>
              </a:buClr>
              <a:buSzPts val="2100"/>
              <a:buNone/>
            </a:pPr>
            <a:r>
              <a:t/>
            </a:r>
            <a:endParaRPr/>
          </a:p>
        </p:txBody>
      </p:sp>
      <p:pic>
        <p:nvPicPr>
          <p:cNvPr id="147" name="Google Shape;147;p27"/>
          <p:cNvPicPr preferRelativeResize="0"/>
          <p:nvPr/>
        </p:nvPicPr>
        <p:blipFill>
          <a:blip r:embed="rId3">
            <a:alphaModFix/>
          </a:blip>
          <a:stretch>
            <a:fillRect/>
          </a:stretch>
        </p:blipFill>
        <p:spPr>
          <a:xfrm>
            <a:off x="927487" y="136925"/>
            <a:ext cx="7289040" cy="4869651"/>
          </a:xfrm>
          <a:prstGeom prst="rect">
            <a:avLst/>
          </a:prstGeom>
          <a:noFill/>
          <a:ln>
            <a:noFill/>
          </a:ln>
        </p:spPr>
      </p:pic>
      <p:sp>
        <p:nvSpPr>
          <p:cNvPr id="148" name="Google Shape;148;p27"/>
          <p:cNvSpPr txBox="1"/>
          <p:nvPr>
            <p:ph type="title"/>
          </p:nvPr>
        </p:nvSpPr>
        <p:spPr>
          <a:xfrm>
            <a:off x="628650" y="158244"/>
            <a:ext cx="7886700" cy="994200"/>
          </a:xfrm>
          <a:prstGeom prst="rect">
            <a:avLst/>
          </a:prstGeom>
          <a:noFill/>
          <a:ln>
            <a:noFill/>
          </a:ln>
        </p:spPr>
        <p:txBody>
          <a:bodyPr anchorCtr="0" anchor="ctr" bIns="34275" lIns="68575" spcFirstLastPara="1" rIns="68575" wrap="square" tIns="34275">
            <a:normAutofit/>
          </a:bodyPr>
          <a:lstStyle/>
          <a:p>
            <a:pPr indent="457200" lvl="0" marL="0" rtl="0" algn="l">
              <a:lnSpc>
                <a:spcPct val="90000"/>
              </a:lnSpc>
              <a:spcBef>
                <a:spcPts val="0"/>
              </a:spcBef>
              <a:spcAft>
                <a:spcPts val="0"/>
              </a:spcAft>
              <a:buClr>
                <a:schemeClr val="dk1"/>
              </a:buClr>
              <a:buSzPts val="3300"/>
              <a:buFont typeface="Calibri"/>
              <a:buNone/>
            </a:pPr>
            <a:r>
              <a:rPr lang="en"/>
              <a:t>ER-Diagram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Normalizing the Data</a:t>
            </a:r>
            <a:endParaRPr/>
          </a:p>
        </p:txBody>
      </p:sp>
      <p:sp>
        <p:nvSpPr>
          <p:cNvPr id="154" name="Google Shape;154;p2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lnSpcReduction="10000"/>
          </a:bodyPr>
          <a:lstStyle/>
          <a:p>
            <a:pPr indent="-38100" lvl="0" marL="177800" rtl="0" algn="l">
              <a:lnSpc>
                <a:spcPct val="90000"/>
              </a:lnSpc>
              <a:spcBef>
                <a:spcPts val="0"/>
              </a:spcBef>
              <a:spcAft>
                <a:spcPts val="0"/>
              </a:spcAft>
              <a:buClr>
                <a:schemeClr val="dk1"/>
              </a:buClr>
              <a:buSzPts val="2100"/>
              <a:buNone/>
            </a:pPr>
            <a:r>
              <a:rPr lang="en"/>
              <a:t>Functional Dependencies </a:t>
            </a:r>
            <a:endParaRPr/>
          </a:p>
          <a:p>
            <a:pPr indent="-38100" lvl="0" marL="177800" rtl="0" algn="l">
              <a:lnSpc>
                <a:spcPct val="90000"/>
              </a:lnSpc>
              <a:spcBef>
                <a:spcPts val="0"/>
              </a:spcBef>
              <a:spcAft>
                <a:spcPts val="0"/>
              </a:spcAft>
              <a:buClr>
                <a:schemeClr val="dk1"/>
              </a:buClr>
              <a:buSzPts val="2100"/>
              <a:buNone/>
            </a:pPr>
            <a:r>
              <a:t/>
            </a:r>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anime_id -&gt; title, title_english, title_japanese, title_synonyms, aired, aired_from_to, duration, isAiring, rank, popularity, members, favorites, background, premiered, broadcast, related_to, opening_theme, ending_theme, score, num_votes</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user_id -&gt; username, gender, birth, user_watching, user_completed, user_onhold, user_dropped, user_plantowatch, user_days_spent_watching, user_location, access_rank, join_date, stats_mean_score, stats_rewatched, stats_episode </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genre_id -&gt; genre</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producer_id -&gt; producer</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licensor_id -&gt; licensor</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studio_id -&gt; studio</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user_id, anime_id -&gt; my_watched_episodes, my_start_date, my_finish_date, my_score, my_status, my_rewatching, my_rewatching_ep, my_last_updated, my_tags </a:t>
            </a:r>
            <a:endParaRPr sz="1200">
              <a:latin typeface="Arial"/>
              <a:ea typeface="Arial"/>
              <a:cs typeface="Arial"/>
              <a:sym typeface="Arial"/>
            </a:endParaRPr>
          </a:p>
          <a:p>
            <a:pPr indent="0" lvl="0" marL="0" rtl="0" algn="l">
              <a:lnSpc>
                <a:spcPct val="115000"/>
              </a:lnSpc>
              <a:spcBef>
                <a:spcPts val="0"/>
              </a:spcBef>
              <a:spcAft>
                <a:spcPts val="0"/>
              </a:spcAft>
              <a:buClr>
                <a:schemeClr val="dk1"/>
              </a:buClr>
              <a:buSzPts val="1100"/>
              <a:buNone/>
            </a:pPr>
            <a:r>
              <a:t/>
            </a:r>
            <a:endParaRPr sz="11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Document Database model</a:t>
            </a:r>
            <a:endParaRPr/>
          </a:p>
        </p:txBody>
      </p:sp>
      <p:sp>
        <p:nvSpPr>
          <p:cNvPr id="160" name="Google Shape;160;p29"/>
          <p:cNvSpPr txBox="1"/>
          <p:nvPr>
            <p:ph idx="1" type="body"/>
          </p:nvPr>
        </p:nvSpPr>
        <p:spPr>
          <a:xfrm>
            <a:off x="628650" y="1369225"/>
            <a:ext cx="3943500" cy="36807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SzPts val="1300"/>
              <a:buChar char="•"/>
            </a:pPr>
            <a:r>
              <a:rPr lang="en" sz="2000"/>
              <a:t>We ended up using </a:t>
            </a:r>
            <a:r>
              <a:rPr i="1" lang="en" sz="2000"/>
              <a:t>MongoDB </a:t>
            </a:r>
            <a:r>
              <a:rPr lang="en" sz="2000"/>
              <a:t>creating two collections:</a:t>
            </a:r>
            <a:endParaRPr sz="2000"/>
          </a:p>
          <a:p>
            <a:pPr indent="-196850" lvl="0" marL="177800" rtl="0" algn="l">
              <a:spcBef>
                <a:spcPts val="0"/>
              </a:spcBef>
              <a:spcAft>
                <a:spcPts val="0"/>
              </a:spcAft>
              <a:buSzPts val="1700"/>
              <a:buChar char="•"/>
            </a:pPr>
            <a:r>
              <a:rPr lang="en" sz="1700" u="sng"/>
              <a:t>Animes</a:t>
            </a:r>
            <a:r>
              <a:rPr lang="en" sz="1700"/>
              <a:t>:</a:t>
            </a:r>
            <a:endParaRPr sz="1700"/>
          </a:p>
          <a:p>
            <a:pPr indent="-196850" lvl="1" marL="520700" rtl="0" algn="l">
              <a:spcBef>
                <a:spcPts val="0"/>
              </a:spcBef>
              <a:spcAft>
                <a:spcPts val="0"/>
              </a:spcAft>
              <a:buSzPts val="1700"/>
              <a:buChar char="•"/>
            </a:pPr>
            <a:r>
              <a:rPr lang="en" sz="1700"/>
              <a:t>Details about anime such as title of the anime, the theme songs, duration of the anime , the producer, licensor and distributor of the anime.</a:t>
            </a:r>
            <a:endParaRPr sz="1700"/>
          </a:p>
          <a:p>
            <a:pPr indent="-196850" lvl="0" marL="177800" rtl="0" algn="l">
              <a:spcBef>
                <a:spcPts val="0"/>
              </a:spcBef>
              <a:spcAft>
                <a:spcPts val="0"/>
              </a:spcAft>
              <a:buSzPts val="1700"/>
              <a:buChar char="•"/>
            </a:pPr>
            <a:r>
              <a:rPr lang="en" sz="1700" u="sng"/>
              <a:t>Users:</a:t>
            </a:r>
            <a:endParaRPr sz="1700" u="sng"/>
          </a:p>
          <a:p>
            <a:pPr indent="-196850" lvl="1" marL="520700" rtl="0" algn="l">
              <a:spcBef>
                <a:spcPts val="0"/>
              </a:spcBef>
              <a:spcAft>
                <a:spcPts val="0"/>
              </a:spcAft>
              <a:buSzPts val="1700"/>
              <a:buChar char="•"/>
            </a:pPr>
            <a:r>
              <a:rPr lang="en" sz="1700"/>
              <a:t>Details about the users on myanimelist.net including their date of birth, location, count of animes completed, days spent on anime , number of animes currently being watched</a:t>
            </a:r>
            <a:endParaRPr sz="1700"/>
          </a:p>
        </p:txBody>
      </p:sp>
      <p:pic>
        <p:nvPicPr>
          <p:cNvPr id="161" name="Google Shape;161;p29"/>
          <p:cNvPicPr preferRelativeResize="0"/>
          <p:nvPr/>
        </p:nvPicPr>
        <p:blipFill rotWithShape="1">
          <a:blip r:embed="rId3">
            <a:alphaModFix/>
          </a:blip>
          <a:srcRect b="5132" l="0" r="0" t="0"/>
          <a:stretch/>
        </p:blipFill>
        <p:spPr>
          <a:xfrm>
            <a:off x="5206125" y="1369225"/>
            <a:ext cx="3437025" cy="2288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This is what our model looks like…</a:t>
            </a:r>
            <a:endParaRPr/>
          </a:p>
        </p:txBody>
      </p:sp>
      <p:sp>
        <p:nvSpPr>
          <p:cNvPr id="167" name="Google Shape;167;p3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68" name="Google Shape;168;p30"/>
          <p:cNvPicPr preferRelativeResize="0"/>
          <p:nvPr/>
        </p:nvPicPr>
        <p:blipFill>
          <a:blip r:embed="rId3">
            <a:alphaModFix/>
          </a:blip>
          <a:stretch>
            <a:fillRect/>
          </a:stretch>
        </p:blipFill>
        <p:spPr>
          <a:xfrm>
            <a:off x="1081000" y="1320124"/>
            <a:ext cx="5829300" cy="3710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Did it improve the performance?</a:t>
            </a:r>
            <a:endParaRPr/>
          </a:p>
        </p:txBody>
      </p:sp>
      <p:sp>
        <p:nvSpPr>
          <p:cNvPr id="174" name="Google Shape;174;p31"/>
          <p:cNvSpPr txBox="1"/>
          <p:nvPr>
            <p:ph idx="1" type="body"/>
          </p:nvPr>
        </p:nvSpPr>
        <p:spPr>
          <a:xfrm>
            <a:off x="628650" y="1369225"/>
            <a:ext cx="5370300" cy="3263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No, the total time taken to insert data into MongoDB was more than 3 hours compared to 45 mins in relational database.</a:t>
            </a:r>
            <a:endParaRPr/>
          </a:p>
          <a:p>
            <a:pPr indent="-317500" lvl="0" marL="457200" rtl="0" algn="l">
              <a:spcBef>
                <a:spcPts val="0"/>
              </a:spcBef>
              <a:spcAft>
                <a:spcPts val="0"/>
              </a:spcAft>
              <a:buSzPts val="1400"/>
              <a:buChar char="•"/>
            </a:pPr>
            <a:r>
              <a:rPr lang="en"/>
              <a:t>It was harder to extract particular fields using more </a:t>
            </a:r>
            <a:r>
              <a:rPr lang="en"/>
              <a:t>complex queries resulting in higher delay in performance time.</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175" name="Google Shape;175;p31"/>
          <p:cNvPicPr preferRelativeResize="0"/>
          <p:nvPr/>
        </p:nvPicPr>
        <p:blipFill>
          <a:blip r:embed="rId3">
            <a:alphaModFix/>
          </a:blip>
          <a:stretch>
            <a:fillRect/>
          </a:stretch>
        </p:blipFill>
        <p:spPr>
          <a:xfrm>
            <a:off x="6461364" y="1369225"/>
            <a:ext cx="2053986" cy="2571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So you want to know what you can get out of this data ?</a:t>
            </a:r>
            <a:endParaRPr/>
          </a:p>
        </p:txBody>
      </p:sp>
      <p:sp>
        <p:nvSpPr>
          <p:cNvPr id="181" name="Google Shape;181;p3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lnSpcReduction="10000"/>
          </a:bodyPr>
          <a:lstStyle/>
          <a:p>
            <a:pPr indent="-38100" lvl="0" marL="177800" rtl="0" algn="l">
              <a:lnSpc>
                <a:spcPct val="90000"/>
              </a:lnSpc>
              <a:spcBef>
                <a:spcPts val="0"/>
              </a:spcBef>
              <a:spcAft>
                <a:spcPts val="0"/>
              </a:spcAft>
              <a:buClr>
                <a:schemeClr val="dk1"/>
              </a:buClr>
              <a:buSzPts val="2100"/>
              <a:buNone/>
            </a:pPr>
            <a:r>
              <a:rPr lang="en" sz="2000"/>
              <a:t>“Hmm, i'm a big drama anime fan, i want to invest in Animax (because it sounds cool) but i wonder how many drama animes have they produced…”</a:t>
            </a:r>
            <a:endParaRPr sz="2000"/>
          </a:p>
          <a:p>
            <a:pPr indent="-38100" lvl="0" marL="177800" rtl="0" algn="l">
              <a:lnSpc>
                <a:spcPct val="90000"/>
              </a:lnSpc>
              <a:spcBef>
                <a:spcPts val="0"/>
              </a:spcBef>
              <a:spcAft>
                <a:spcPts val="0"/>
              </a:spcAft>
              <a:buClr>
                <a:schemeClr val="dk1"/>
              </a:buClr>
              <a:buSzPts val="2100"/>
              <a:buNone/>
            </a:pPr>
            <a:r>
              <a:t/>
            </a:r>
            <a:endParaRPr sz="2000"/>
          </a:p>
          <a:p>
            <a:pPr indent="-38100" lvl="0" marL="177800" rtl="0" algn="l">
              <a:lnSpc>
                <a:spcPct val="90000"/>
              </a:lnSpc>
              <a:spcBef>
                <a:spcPts val="0"/>
              </a:spcBef>
              <a:spcAft>
                <a:spcPts val="0"/>
              </a:spcAft>
              <a:buClr>
                <a:schemeClr val="dk1"/>
              </a:buClr>
              <a:buSzPts val="2100"/>
              <a:buNone/>
            </a:pPr>
            <a:r>
              <a:t/>
            </a:r>
            <a:endParaRPr sz="2000"/>
          </a:p>
          <a:p>
            <a:pPr indent="-38100" lvl="0" marL="177800" rtl="0" algn="l">
              <a:lnSpc>
                <a:spcPct val="90000"/>
              </a:lnSpc>
              <a:spcBef>
                <a:spcPts val="0"/>
              </a:spcBef>
              <a:spcAft>
                <a:spcPts val="0"/>
              </a:spcAft>
              <a:buClr>
                <a:schemeClr val="dk1"/>
              </a:buClr>
              <a:buSzPts val="2100"/>
              <a:buNone/>
            </a:pPr>
            <a:r>
              <a:t/>
            </a:r>
            <a:endParaRPr sz="2000"/>
          </a:p>
          <a:p>
            <a:pPr indent="-38100" lvl="0" marL="177800" rtl="0" algn="l">
              <a:lnSpc>
                <a:spcPct val="90000"/>
              </a:lnSpc>
              <a:spcBef>
                <a:spcPts val="0"/>
              </a:spcBef>
              <a:spcAft>
                <a:spcPts val="0"/>
              </a:spcAft>
              <a:buClr>
                <a:schemeClr val="dk1"/>
              </a:buClr>
              <a:buSzPts val="2100"/>
              <a:buNone/>
            </a:pPr>
            <a:r>
              <a:t/>
            </a:r>
            <a:endParaRPr sz="2000"/>
          </a:p>
          <a:p>
            <a:pPr indent="-38100" lvl="0" marL="177800" rtl="0" algn="l">
              <a:lnSpc>
                <a:spcPct val="90000"/>
              </a:lnSpc>
              <a:spcBef>
                <a:spcPts val="0"/>
              </a:spcBef>
              <a:spcAft>
                <a:spcPts val="0"/>
              </a:spcAft>
              <a:buClr>
                <a:schemeClr val="dk1"/>
              </a:buClr>
              <a:buSzPts val="2100"/>
              <a:buNone/>
            </a:pPr>
            <a:r>
              <a:t/>
            </a:r>
            <a:endParaRPr sz="2000"/>
          </a:p>
          <a:p>
            <a:pPr indent="-38100" lvl="0" marL="177800" rtl="0" algn="l">
              <a:lnSpc>
                <a:spcPct val="90000"/>
              </a:lnSpc>
              <a:spcBef>
                <a:spcPts val="0"/>
              </a:spcBef>
              <a:spcAft>
                <a:spcPts val="0"/>
              </a:spcAft>
              <a:buClr>
                <a:schemeClr val="dk1"/>
              </a:buClr>
              <a:buSzPts val="2100"/>
              <a:buNone/>
            </a:pPr>
            <a:r>
              <a:t/>
            </a:r>
            <a:endParaRPr sz="2000"/>
          </a:p>
          <a:p>
            <a:pPr indent="-38100" lvl="0" marL="177800" rtl="0" algn="l">
              <a:lnSpc>
                <a:spcPct val="90000"/>
              </a:lnSpc>
              <a:spcBef>
                <a:spcPts val="0"/>
              </a:spcBef>
              <a:spcAft>
                <a:spcPts val="0"/>
              </a:spcAft>
              <a:buClr>
                <a:schemeClr val="dk1"/>
              </a:buClr>
              <a:buSzPts val="2100"/>
              <a:buNone/>
            </a:pPr>
            <a:r>
              <a:t/>
            </a:r>
            <a:endParaRPr sz="2000"/>
          </a:p>
          <a:p>
            <a:pPr indent="-38100" lvl="0" marL="177800" rtl="0" algn="l">
              <a:lnSpc>
                <a:spcPct val="90000"/>
              </a:lnSpc>
              <a:spcBef>
                <a:spcPts val="0"/>
              </a:spcBef>
              <a:spcAft>
                <a:spcPts val="0"/>
              </a:spcAft>
              <a:buClr>
                <a:schemeClr val="dk1"/>
              </a:buClr>
              <a:buSzPts val="2100"/>
              <a:buNone/>
            </a:pPr>
            <a:r>
              <a:rPr lang="en" sz="2000"/>
              <a:t>														</a:t>
            </a:r>
            <a:endParaRPr sz="2000"/>
          </a:p>
          <a:p>
            <a:pPr indent="-38100" lvl="0" marL="177800" rtl="0" algn="l">
              <a:lnSpc>
                <a:spcPct val="90000"/>
              </a:lnSpc>
              <a:spcBef>
                <a:spcPts val="0"/>
              </a:spcBef>
              <a:spcAft>
                <a:spcPts val="0"/>
              </a:spcAft>
              <a:buClr>
                <a:schemeClr val="dk1"/>
              </a:buClr>
              <a:buSzPts val="2100"/>
              <a:buNone/>
            </a:pPr>
            <a:r>
              <a:rPr lang="en" sz="2000"/>
              <a:t>												… turns out only 10</a:t>
            </a:r>
            <a:endParaRPr sz="2000"/>
          </a:p>
        </p:txBody>
      </p:sp>
      <p:pic>
        <p:nvPicPr>
          <p:cNvPr id="182" name="Google Shape;182;p32"/>
          <p:cNvPicPr preferRelativeResize="0"/>
          <p:nvPr/>
        </p:nvPicPr>
        <p:blipFill>
          <a:blip r:embed="rId3">
            <a:alphaModFix/>
          </a:blip>
          <a:stretch>
            <a:fillRect/>
          </a:stretch>
        </p:blipFill>
        <p:spPr>
          <a:xfrm>
            <a:off x="891050" y="2165272"/>
            <a:ext cx="4457600" cy="2585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88" name="Google Shape;188;p33"/>
          <p:cNvSpPr txBox="1"/>
          <p:nvPr>
            <p:ph idx="1" type="body"/>
          </p:nvPr>
        </p:nvSpPr>
        <p:spPr>
          <a:xfrm>
            <a:off x="628650" y="273852"/>
            <a:ext cx="7886700" cy="4358700"/>
          </a:xfrm>
          <a:prstGeom prst="rect">
            <a:avLst/>
          </a:prstGeom>
        </p:spPr>
        <p:txBody>
          <a:bodyPr anchorCtr="0" anchor="t" bIns="34275" lIns="68575" spcFirstLastPara="1" rIns="68575" wrap="square" tIns="34275">
            <a:normAutofit/>
          </a:bodyPr>
          <a:lstStyle/>
          <a:p>
            <a:pPr indent="-38100" lvl="0" marL="177800" rtl="0" algn="l">
              <a:spcBef>
                <a:spcPts val="0"/>
              </a:spcBef>
              <a:spcAft>
                <a:spcPts val="0"/>
              </a:spcAft>
              <a:buNone/>
            </a:pPr>
            <a:r>
              <a:rPr lang="en" sz="2000"/>
              <a:t>“India seems like a growing market for animes, maybe I’ll have a focus group for users who watch comedy animes from India. I should probably get their details…”</a:t>
            </a:r>
            <a:endParaRPr sz="2000"/>
          </a:p>
          <a:p>
            <a:pPr indent="-38100" lvl="0" marL="177800" rtl="0" algn="l">
              <a:spcBef>
                <a:spcPts val="0"/>
              </a:spcBef>
              <a:spcAft>
                <a:spcPts val="0"/>
              </a:spcAft>
              <a:buNone/>
            </a:pPr>
            <a:r>
              <a:t/>
            </a:r>
            <a:endParaRPr sz="2000"/>
          </a:p>
          <a:p>
            <a:pPr indent="-38100" lvl="0" marL="177800" rtl="0" algn="l">
              <a:spcBef>
                <a:spcPts val="0"/>
              </a:spcBef>
              <a:spcAft>
                <a:spcPts val="0"/>
              </a:spcAft>
              <a:buClr>
                <a:schemeClr val="dk1"/>
              </a:buClr>
              <a:buSzPts val="2100"/>
              <a:buFont typeface="Arial"/>
              <a:buNone/>
            </a:pPr>
            <a:r>
              <a:t/>
            </a:r>
            <a:endParaRPr sz="2000"/>
          </a:p>
        </p:txBody>
      </p:sp>
      <p:pic>
        <p:nvPicPr>
          <p:cNvPr id="189" name="Google Shape;189;p33"/>
          <p:cNvPicPr preferRelativeResize="0"/>
          <p:nvPr/>
        </p:nvPicPr>
        <p:blipFill>
          <a:blip r:embed="rId3">
            <a:alphaModFix/>
          </a:blip>
          <a:stretch>
            <a:fillRect/>
          </a:stretch>
        </p:blipFill>
        <p:spPr>
          <a:xfrm>
            <a:off x="771100" y="1447548"/>
            <a:ext cx="7178200" cy="2618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